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94" r:id="rId2"/>
    <p:sldId id="256" r:id="rId3"/>
    <p:sldId id="257" r:id="rId4"/>
    <p:sldId id="258" r:id="rId5"/>
    <p:sldId id="259" r:id="rId6"/>
    <p:sldId id="260" r:id="rId7"/>
    <p:sldId id="261" r:id="rId8"/>
    <p:sldId id="264" r:id="rId9"/>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9BE1EF-9717-40AA-91F8-67A205F9D568}" v="141" dt="2025-09-28T09:16:32.79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4668"/>
  </p:normalViewPr>
  <p:slideViewPr>
    <p:cSldViewPr>
      <p:cViewPr varScale="1">
        <p:scale>
          <a:sx n="57" d="100"/>
          <a:sy n="57" d="100"/>
        </p:scale>
        <p:origin x="224" y="88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84FDC55E-9CC4-2E43-BA35-3A8D6BDC9984}" type="datetimeFigureOut">
              <a:rPr lang="en-US" smtClean="0"/>
              <a:t>9/29/2025</a:t>
            </a:fld>
            <a:endParaRPr lang="en-US"/>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98077F96-32A0-BB47-8BC8-D0B218B3DDC4}" type="slidenum">
              <a:rPr lang="en-US" smtClean="0"/>
              <a:t>‹#›</a:t>
            </a:fld>
            <a:endParaRPr lang="en-US"/>
          </a:p>
        </p:txBody>
      </p:sp>
    </p:spTree>
    <p:extLst>
      <p:ext uri="{BB962C8B-B14F-4D97-AF65-F5344CB8AC3E}">
        <p14:creationId xmlns:p14="http://schemas.microsoft.com/office/powerpoint/2010/main" val="2167944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sz="4650" b="1" i="0">
                <a:solidFill>
                  <a:schemeClr val="tx1"/>
                </a:solidFill>
                <a:latin typeface="Arial"/>
                <a:cs typeface="Arial"/>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5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50" b="1" i="0">
                <a:solidFill>
                  <a:schemeClr val="tx1"/>
                </a:solidFill>
                <a:latin typeface="Arial"/>
                <a:cs typeface="Arial"/>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5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1_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968526" y="3738369"/>
            <a:ext cx="16177518" cy="715581"/>
          </a:xfrm>
          <a:prstGeom prst="rect">
            <a:avLst/>
          </a:prstGeom>
        </p:spPr>
        <p:txBody>
          <a:bodyPr/>
          <a:lstStyle/>
          <a:p>
            <a:r>
              <a:t>Title Text</a:t>
            </a:r>
          </a:p>
        </p:txBody>
      </p:sp>
    </p:spTree>
    <p:extLst>
      <p:ext uri="{BB962C8B-B14F-4D97-AF65-F5344CB8AC3E}">
        <p14:creationId xmlns:p14="http://schemas.microsoft.com/office/powerpoint/2010/main" val="420661936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tile tx="0" ty="0" sx="100000" sy="100000" flip="none" algn="tl"/>
        </a:blipFill>
        <a:effectLst/>
      </p:bgPr>
    </p:bg>
    <p:spTree>
      <p:nvGrpSpPr>
        <p:cNvPr id="1" name=""/>
        <p:cNvGrpSpPr/>
        <p:nvPr/>
      </p:nvGrpSpPr>
      <p:grpSpPr>
        <a:xfrm>
          <a:off x="0" y="0"/>
          <a:ext cx="0" cy="0"/>
          <a:chOff x="0" y="0"/>
          <a:chExt cx="0" cy="0"/>
        </a:xfrm>
      </p:grpSpPr>
      <p:pic>
        <p:nvPicPr>
          <p:cNvPr id="16" name="bg object 16"/>
          <p:cNvPicPr/>
          <p:nvPr/>
        </p:nvPicPr>
        <p:blipFill>
          <a:blip r:embed="rId9" cstate="print"/>
          <a:stretch>
            <a:fillRect/>
          </a:stretch>
        </p:blipFill>
        <p:spPr>
          <a:xfrm>
            <a:off x="0" y="0"/>
            <a:ext cx="20104100" cy="11308554"/>
          </a:xfrm>
          <a:prstGeom prst="rect">
            <a:avLst/>
          </a:prstGeom>
        </p:spPr>
      </p:pic>
      <p:sp>
        <p:nvSpPr>
          <p:cNvPr id="17" name="bg object 17"/>
          <p:cNvSpPr/>
          <p:nvPr/>
        </p:nvSpPr>
        <p:spPr>
          <a:xfrm>
            <a:off x="8324353" y="3753812"/>
            <a:ext cx="3416300" cy="4020820"/>
          </a:xfrm>
          <a:custGeom>
            <a:avLst/>
            <a:gdLst/>
            <a:ahLst/>
            <a:cxnLst/>
            <a:rect l="l" t="t" r="r" b="b"/>
            <a:pathLst>
              <a:path w="3416300" h="4020820">
                <a:moveTo>
                  <a:pt x="3416126" y="0"/>
                </a:moveTo>
                <a:lnTo>
                  <a:pt x="0" y="0"/>
                </a:lnTo>
                <a:lnTo>
                  <a:pt x="0" y="4020819"/>
                </a:lnTo>
                <a:lnTo>
                  <a:pt x="3416126" y="4020819"/>
                </a:lnTo>
                <a:lnTo>
                  <a:pt x="3416126" y="0"/>
                </a:lnTo>
                <a:close/>
              </a:path>
            </a:pathLst>
          </a:custGeom>
          <a:solidFill>
            <a:srgbClr val="FFFFFF"/>
          </a:solidFill>
        </p:spPr>
        <p:txBody>
          <a:bodyPr wrap="square" lIns="0" tIns="0" rIns="0" bIns="0" rtlCol="0"/>
          <a:lstStyle/>
          <a:p>
            <a:endParaRPr/>
          </a:p>
        </p:txBody>
      </p:sp>
      <p:pic>
        <p:nvPicPr>
          <p:cNvPr id="18" name="bg object 18"/>
          <p:cNvPicPr/>
          <p:nvPr/>
        </p:nvPicPr>
        <p:blipFill>
          <a:blip r:embed="rId10" cstate="print"/>
          <a:stretch>
            <a:fillRect/>
          </a:stretch>
        </p:blipFill>
        <p:spPr>
          <a:xfrm>
            <a:off x="15737740" y="9863573"/>
            <a:ext cx="3855903" cy="989498"/>
          </a:xfrm>
          <a:prstGeom prst="rect">
            <a:avLst/>
          </a:prstGeom>
        </p:spPr>
      </p:pic>
      <p:sp>
        <p:nvSpPr>
          <p:cNvPr id="2" name="Holder 2"/>
          <p:cNvSpPr>
            <a:spLocks noGrp="1"/>
          </p:cNvSpPr>
          <p:nvPr>
            <p:ph type="title"/>
          </p:nvPr>
        </p:nvSpPr>
        <p:spPr>
          <a:xfrm>
            <a:off x="1822636" y="857430"/>
            <a:ext cx="8075295" cy="733425"/>
          </a:xfrm>
          <a:prstGeom prst="rect">
            <a:avLst/>
          </a:prstGeom>
        </p:spPr>
        <p:txBody>
          <a:bodyPr wrap="square" lIns="0" tIns="0" rIns="0" bIns="0">
            <a:spAutoFit/>
          </a:bodyPr>
          <a:lstStyle>
            <a:lvl1pPr>
              <a:defRPr sz="4650" b="1" i="0">
                <a:solidFill>
                  <a:schemeClr val="tx1"/>
                </a:solidFill>
                <a:latin typeface="Arial"/>
                <a:cs typeface="Arial"/>
              </a:defRPr>
            </a:lvl1pPr>
          </a:lstStyle>
          <a:p>
            <a:endParaRPr/>
          </a:p>
        </p:txBody>
      </p:sp>
      <p:sp>
        <p:nvSpPr>
          <p:cNvPr id="3" name="Holder 3"/>
          <p:cNvSpPr>
            <a:spLocks noGrp="1"/>
          </p:cNvSpPr>
          <p:nvPr>
            <p:ph type="body" idx="1"/>
          </p:nvPr>
        </p:nvSpPr>
        <p:spPr>
          <a:xfrm>
            <a:off x="1715773" y="2241711"/>
            <a:ext cx="16672560" cy="76898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9/29/2025</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5403B-468C-FA36-4CE7-945C5D345DD4}"/>
              </a:ext>
            </a:extLst>
          </p:cNvPr>
          <p:cNvSpPr>
            <a:spLocks noGrp="1"/>
          </p:cNvSpPr>
          <p:nvPr>
            <p:ph type="title"/>
          </p:nvPr>
        </p:nvSpPr>
        <p:spPr>
          <a:xfrm>
            <a:off x="1822636" y="857430"/>
            <a:ext cx="15480586" cy="1127609"/>
          </a:xfrm>
        </p:spPr>
        <p:txBody>
          <a:bodyPr wrap="square" lIns="0" tIns="0" rIns="0" bIns="0" anchor="t">
            <a:noAutofit/>
          </a:bodyPr>
          <a:lstStyle/>
          <a:p>
            <a:pPr>
              <a:lnSpc>
                <a:spcPct val="90000"/>
              </a:lnSpc>
            </a:pPr>
            <a:r>
              <a:rPr lang="en-US" sz="5400" dirty="0"/>
              <a:t>Week-6: Preliminary design considerations</a:t>
            </a:r>
          </a:p>
          <a:p>
            <a:pPr>
              <a:lnSpc>
                <a:spcPct val="90000"/>
              </a:lnSpc>
            </a:pPr>
            <a:endParaRPr lang="en-GB" sz="3300"/>
          </a:p>
        </p:txBody>
      </p:sp>
      <p:sp>
        <p:nvSpPr>
          <p:cNvPr id="3" name="Subtitle 2">
            <a:extLst>
              <a:ext uri="{FF2B5EF4-FFF2-40B4-BE49-F238E27FC236}">
                <a16:creationId xmlns:a16="http://schemas.microsoft.com/office/drawing/2014/main" id="{202587D0-543D-0FC0-A622-B328D5AFF4DF}"/>
              </a:ext>
            </a:extLst>
          </p:cNvPr>
          <p:cNvSpPr>
            <a:spLocks noGrp="1"/>
          </p:cNvSpPr>
          <p:nvPr>
            <p:ph sz="half" idx="2"/>
          </p:nvPr>
        </p:nvSpPr>
        <p:spPr>
          <a:xfrm>
            <a:off x="1005205" y="2601150"/>
            <a:ext cx="8745284" cy="7464171"/>
          </a:xfrm>
        </p:spPr>
        <p:txBody>
          <a:bodyPr wrap="square" lIns="0" tIns="0" rIns="0" bIns="0" anchor="t">
            <a:normAutofit/>
          </a:bodyPr>
          <a:lstStyle/>
          <a:p>
            <a:pPr>
              <a:spcAft>
                <a:spcPts val="600"/>
              </a:spcAft>
            </a:pPr>
            <a:endParaRPr lang="en-US"/>
          </a:p>
          <a:p>
            <a:pPr algn="ctr">
              <a:lnSpc>
                <a:spcPct val="150000"/>
              </a:lnSpc>
              <a:spcAft>
                <a:spcPts val="600"/>
              </a:spcAft>
            </a:pPr>
            <a:r>
              <a:rPr lang="en-US" sz="2800" b="1" dirty="0">
                <a:solidFill>
                  <a:schemeClr val="accent2">
                    <a:lumMod val="76000"/>
                  </a:schemeClr>
                </a:solidFill>
                <a:latin typeface="ADLaM Display"/>
                <a:ea typeface="ADLaM Display"/>
                <a:cs typeface="ADLaM Display"/>
              </a:rPr>
              <a:t>Group-2</a:t>
            </a:r>
          </a:p>
          <a:p>
            <a:pPr>
              <a:lnSpc>
                <a:spcPct val="150000"/>
              </a:lnSpc>
              <a:spcAft>
                <a:spcPts val="600"/>
              </a:spcAft>
            </a:pPr>
            <a:r>
              <a:rPr lang="en-US" sz="2400" dirty="0">
                <a:latin typeface="ADLaM Display"/>
                <a:ea typeface="ADLaM Display"/>
                <a:cs typeface="ADLaM Display"/>
              </a:rPr>
              <a:t>Devaki B, Keerthi A, Sri Lasya G, Harsha Priya C, Sanjeev Kumar B</a:t>
            </a:r>
          </a:p>
          <a:p>
            <a:pPr>
              <a:lnSpc>
                <a:spcPct val="150000"/>
              </a:lnSpc>
              <a:spcAft>
                <a:spcPts val="600"/>
              </a:spcAft>
            </a:pPr>
            <a:r>
              <a:rPr lang="en-US" sz="2400" dirty="0">
                <a:latin typeface="ADLaM Display"/>
                <a:ea typeface="ADLaM Display"/>
                <a:cs typeface="ADLaM Display"/>
              </a:rPr>
              <a:t>Saint Louis University</a:t>
            </a:r>
          </a:p>
          <a:p>
            <a:pPr>
              <a:lnSpc>
                <a:spcPct val="150000"/>
              </a:lnSpc>
              <a:spcAft>
                <a:spcPts val="600"/>
              </a:spcAft>
            </a:pPr>
            <a:r>
              <a:rPr lang="en-US" sz="2400" dirty="0">
                <a:latin typeface="ADLaM Display"/>
                <a:ea typeface="ADLaM Display"/>
                <a:cs typeface="ADLaM Display"/>
              </a:rPr>
              <a:t>IS-5960 – Master Research Project</a:t>
            </a:r>
          </a:p>
          <a:p>
            <a:pPr>
              <a:lnSpc>
                <a:spcPct val="150000"/>
              </a:lnSpc>
              <a:spcAft>
                <a:spcPts val="600"/>
              </a:spcAft>
            </a:pPr>
            <a:r>
              <a:rPr lang="en-US" sz="2400" dirty="0">
                <a:latin typeface="ADLaM Display"/>
                <a:ea typeface="ADLaM Display"/>
                <a:cs typeface="ADLaM Display"/>
              </a:rPr>
              <a:t>Maria Weber</a:t>
            </a:r>
          </a:p>
          <a:p>
            <a:pPr>
              <a:lnSpc>
                <a:spcPct val="150000"/>
              </a:lnSpc>
              <a:spcAft>
                <a:spcPts val="600"/>
              </a:spcAft>
            </a:pPr>
            <a:r>
              <a:rPr lang="en-US" sz="2400" dirty="0">
                <a:latin typeface="ADLaM Display"/>
                <a:ea typeface="ADLaM Display"/>
                <a:cs typeface="ADLaM Display"/>
              </a:rPr>
              <a:t>September 30, 2025</a:t>
            </a:r>
          </a:p>
          <a:p>
            <a:pPr marL="285750" indent="-285750">
              <a:spcAft>
                <a:spcPts val="600"/>
              </a:spcAft>
              <a:buFont typeface="Arial"/>
              <a:buChar char="•"/>
            </a:pPr>
            <a:endParaRPr lang="en-US"/>
          </a:p>
          <a:p>
            <a:pPr marL="285750" indent="-285750">
              <a:spcAft>
                <a:spcPts val="600"/>
              </a:spcAft>
              <a:buFont typeface="Arial"/>
              <a:buChar char="•"/>
            </a:pPr>
            <a:endParaRPr lang="en-US"/>
          </a:p>
          <a:p>
            <a:pPr marL="285750" indent="-285750">
              <a:spcAft>
                <a:spcPts val="600"/>
              </a:spcAft>
              <a:buFont typeface="Arial"/>
              <a:buChar char="•"/>
            </a:pPr>
            <a:endParaRPr lang="en-US"/>
          </a:p>
          <a:p>
            <a:pPr marL="285750" indent="-285750">
              <a:spcAft>
                <a:spcPts val="600"/>
              </a:spcAft>
              <a:buFont typeface="Arial"/>
              <a:buChar char="•"/>
            </a:pPr>
            <a:endParaRPr lang="en-US"/>
          </a:p>
          <a:p>
            <a:pPr marL="285750" indent="-285750">
              <a:spcAft>
                <a:spcPts val="600"/>
              </a:spcAft>
              <a:buFont typeface="Arial"/>
              <a:buChar char="•"/>
            </a:pPr>
            <a:endParaRPr lang="en-US"/>
          </a:p>
          <a:p>
            <a:pPr>
              <a:spcAft>
                <a:spcPts val="600"/>
              </a:spcAft>
            </a:pPr>
            <a:endParaRPr lang="en-GB"/>
          </a:p>
        </p:txBody>
      </p:sp>
      <p:pic>
        <p:nvPicPr>
          <p:cNvPr id="7" name="Picture 6" descr="Close-up of documents and charts">
            <a:extLst>
              <a:ext uri="{FF2B5EF4-FFF2-40B4-BE49-F238E27FC236}">
                <a16:creationId xmlns:a16="http://schemas.microsoft.com/office/drawing/2014/main" id="{11180FB6-871F-6015-FBE2-A93C9EA063C8}"/>
              </a:ext>
            </a:extLst>
          </p:cNvPr>
          <p:cNvPicPr>
            <a:picLocks noChangeAspect="1"/>
          </p:cNvPicPr>
          <p:nvPr/>
        </p:nvPicPr>
        <p:blipFill>
          <a:blip r:embed="rId2"/>
          <a:srcRect l="20818" r="977" b="1"/>
          <a:stretch>
            <a:fillRect/>
          </a:stretch>
        </p:blipFill>
        <p:spPr>
          <a:xfrm>
            <a:off x="10353611" y="2601150"/>
            <a:ext cx="8745284" cy="7464171"/>
          </a:xfrm>
          <a:prstGeom prst="rect">
            <a:avLst/>
          </a:prstGeom>
          <a:noFill/>
        </p:spPr>
      </p:pic>
    </p:spTree>
    <p:extLst>
      <p:ext uri="{BB962C8B-B14F-4D97-AF65-F5344CB8AC3E}">
        <p14:creationId xmlns:p14="http://schemas.microsoft.com/office/powerpoint/2010/main" val="2940339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2636" y="841933"/>
            <a:ext cx="5831840" cy="733425"/>
          </a:xfrm>
          <a:prstGeom prst="rect">
            <a:avLst/>
          </a:prstGeom>
        </p:spPr>
        <p:txBody>
          <a:bodyPr vert="horz" wrap="square" lIns="0" tIns="11430" rIns="0" bIns="0" rtlCol="0">
            <a:spAutoFit/>
          </a:bodyPr>
          <a:lstStyle/>
          <a:p>
            <a:pPr marL="12700">
              <a:lnSpc>
                <a:spcPct val="100000"/>
              </a:lnSpc>
              <a:spcBef>
                <a:spcPts val="90"/>
              </a:spcBef>
            </a:pPr>
            <a:r>
              <a:rPr dirty="0"/>
              <a:t>1.</a:t>
            </a:r>
            <a:r>
              <a:rPr spc="-200" dirty="0"/>
              <a:t> </a:t>
            </a:r>
            <a:r>
              <a:rPr spc="-10" dirty="0"/>
              <a:t>PROBLEM</a:t>
            </a:r>
            <a:r>
              <a:rPr spc="-180" dirty="0"/>
              <a:t> </a:t>
            </a:r>
            <a:r>
              <a:rPr spc="-10" dirty="0"/>
              <a:t>RECAP</a:t>
            </a:r>
          </a:p>
        </p:txBody>
      </p:sp>
      <p:sp>
        <p:nvSpPr>
          <p:cNvPr id="3" name="object 3"/>
          <p:cNvSpPr txBox="1"/>
          <p:nvPr/>
        </p:nvSpPr>
        <p:spPr>
          <a:xfrm>
            <a:off x="1822636" y="1557147"/>
            <a:ext cx="13977619" cy="1608455"/>
          </a:xfrm>
          <a:prstGeom prst="rect">
            <a:avLst/>
          </a:prstGeom>
        </p:spPr>
        <p:txBody>
          <a:bodyPr vert="horz" wrap="square" lIns="0" tIns="16510" rIns="0" bIns="0" rtlCol="0">
            <a:spAutoFit/>
          </a:bodyPr>
          <a:lstStyle/>
          <a:p>
            <a:pPr marL="12700">
              <a:lnSpc>
                <a:spcPct val="100000"/>
              </a:lnSpc>
              <a:spcBef>
                <a:spcPts val="130"/>
              </a:spcBef>
              <a:tabLst>
                <a:tab pos="6021705" algn="l"/>
              </a:tabLst>
            </a:pPr>
            <a:r>
              <a:rPr sz="1950" spc="-10" dirty="0">
                <a:latin typeface="Tahoma"/>
                <a:cs typeface="Tahoma"/>
              </a:rPr>
              <a:t>Summarize</a:t>
            </a:r>
            <a:r>
              <a:rPr sz="1950" spc="-125" dirty="0">
                <a:latin typeface="Tahoma"/>
                <a:cs typeface="Tahoma"/>
              </a:rPr>
              <a:t> </a:t>
            </a:r>
            <a:r>
              <a:rPr sz="1950" spc="-20" dirty="0">
                <a:latin typeface="Tahoma"/>
                <a:cs typeface="Tahoma"/>
              </a:rPr>
              <a:t>your</a:t>
            </a:r>
            <a:r>
              <a:rPr sz="1950" spc="-55" dirty="0">
                <a:latin typeface="Tahoma"/>
                <a:cs typeface="Tahoma"/>
              </a:rPr>
              <a:t> </a:t>
            </a:r>
            <a:r>
              <a:rPr sz="1950" spc="-65" dirty="0">
                <a:latin typeface="Tahoma"/>
                <a:cs typeface="Tahoma"/>
              </a:rPr>
              <a:t>final</a:t>
            </a:r>
            <a:r>
              <a:rPr sz="1950" spc="-90" dirty="0">
                <a:latin typeface="Tahoma"/>
                <a:cs typeface="Tahoma"/>
              </a:rPr>
              <a:t> </a:t>
            </a:r>
            <a:r>
              <a:rPr sz="1950" spc="-25" dirty="0">
                <a:latin typeface="Tahoma"/>
                <a:cs typeface="Tahoma"/>
              </a:rPr>
              <a:t>problem</a:t>
            </a:r>
            <a:r>
              <a:rPr sz="1950" spc="-114" dirty="0">
                <a:latin typeface="Tahoma"/>
                <a:cs typeface="Tahoma"/>
              </a:rPr>
              <a:t> </a:t>
            </a:r>
            <a:r>
              <a:rPr sz="1950" spc="-20" dirty="0">
                <a:latin typeface="Tahoma"/>
                <a:cs typeface="Tahoma"/>
              </a:rPr>
              <a:t>statement</a:t>
            </a:r>
            <a:r>
              <a:rPr sz="1950" spc="-95" dirty="0">
                <a:latin typeface="Tahoma"/>
                <a:cs typeface="Tahoma"/>
              </a:rPr>
              <a:t> </a:t>
            </a:r>
            <a:r>
              <a:rPr sz="1950" spc="-20" dirty="0">
                <a:latin typeface="Tahoma"/>
                <a:cs typeface="Tahoma"/>
              </a:rPr>
              <a:t>Defined</a:t>
            </a:r>
            <a:r>
              <a:rPr sz="1950" spc="-110" dirty="0">
                <a:latin typeface="Tahoma"/>
                <a:cs typeface="Tahoma"/>
              </a:rPr>
              <a:t> </a:t>
            </a:r>
            <a:r>
              <a:rPr sz="1950" spc="-30" dirty="0">
                <a:latin typeface="Tahoma"/>
                <a:cs typeface="Tahoma"/>
              </a:rPr>
              <a:t>in</a:t>
            </a:r>
            <a:r>
              <a:rPr sz="1950" spc="-75" dirty="0">
                <a:latin typeface="Tahoma"/>
                <a:cs typeface="Tahoma"/>
              </a:rPr>
              <a:t> </a:t>
            </a:r>
            <a:r>
              <a:rPr sz="1950" spc="-25" dirty="0">
                <a:latin typeface="Tahoma"/>
                <a:cs typeface="Tahoma"/>
              </a:rPr>
              <a:t>the</a:t>
            </a:r>
            <a:r>
              <a:rPr sz="1950" dirty="0">
                <a:latin typeface="Tahoma"/>
                <a:cs typeface="Tahoma"/>
              </a:rPr>
              <a:t>	Problem</a:t>
            </a:r>
            <a:r>
              <a:rPr sz="1950" spc="-130" dirty="0">
                <a:latin typeface="Tahoma"/>
                <a:cs typeface="Tahoma"/>
              </a:rPr>
              <a:t> </a:t>
            </a:r>
            <a:r>
              <a:rPr sz="1950" spc="-25" dirty="0">
                <a:latin typeface="Tahoma"/>
                <a:cs typeface="Tahoma"/>
              </a:rPr>
              <a:t>statement</a:t>
            </a:r>
            <a:r>
              <a:rPr sz="1950" spc="-95" dirty="0">
                <a:latin typeface="Tahoma"/>
                <a:cs typeface="Tahoma"/>
              </a:rPr>
              <a:t> </a:t>
            </a:r>
            <a:r>
              <a:rPr sz="1950" spc="-10" dirty="0">
                <a:latin typeface="Tahoma"/>
                <a:cs typeface="Tahoma"/>
              </a:rPr>
              <a:t>assignment</a:t>
            </a:r>
            <a:r>
              <a:rPr sz="1950" spc="-145" dirty="0">
                <a:latin typeface="Tahoma"/>
                <a:cs typeface="Tahoma"/>
              </a:rPr>
              <a:t> </a:t>
            </a:r>
            <a:r>
              <a:rPr sz="1950" spc="-30" dirty="0">
                <a:latin typeface="Tahoma"/>
                <a:cs typeface="Tahoma"/>
              </a:rPr>
              <a:t>(week</a:t>
            </a:r>
            <a:r>
              <a:rPr sz="1950" spc="-105" dirty="0">
                <a:latin typeface="Tahoma"/>
                <a:cs typeface="Tahoma"/>
              </a:rPr>
              <a:t> </a:t>
            </a:r>
            <a:r>
              <a:rPr sz="1950" spc="-25" dirty="0">
                <a:latin typeface="Tahoma"/>
                <a:cs typeface="Tahoma"/>
              </a:rPr>
              <a:t>5).</a:t>
            </a:r>
            <a:endParaRPr sz="1950">
              <a:latin typeface="Tahoma"/>
              <a:cs typeface="Tahoma"/>
            </a:endParaRPr>
          </a:p>
          <a:p>
            <a:pPr marL="12700">
              <a:lnSpc>
                <a:spcPts val="2315"/>
              </a:lnSpc>
              <a:spcBef>
                <a:spcPts val="10"/>
              </a:spcBef>
            </a:pPr>
            <a:r>
              <a:rPr sz="1950" dirty="0">
                <a:latin typeface="Tahoma"/>
                <a:cs typeface="Tahoma"/>
              </a:rPr>
              <a:t>Focus</a:t>
            </a:r>
            <a:r>
              <a:rPr sz="1950" spc="-40" dirty="0">
                <a:latin typeface="Tahoma"/>
                <a:cs typeface="Tahoma"/>
              </a:rPr>
              <a:t> </a:t>
            </a:r>
            <a:r>
              <a:rPr sz="1950" spc="-20" dirty="0">
                <a:latin typeface="Tahoma"/>
                <a:cs typeface="Tahoma"/>
              </a:rPr>
              <a:t>on</a:t>
            </a:r>
            <a:r>
              <a:rPr sz="1950" spc="-105" dirty="0">
                <a:latin typeface="Tahoma"/>
                <a:cs typeface="Tahoma"/>
              </a:rPr>
              <a:t> </a:t>
            </a:r>
            <a:r>
              <a:rPr sz="1950" spc="-20" dirty="0">
                <a:latin typeface="Tahoma"/>
                <a:cs typeface="Tahoma"/>
              </a:rPr>
              <a:t>the</a:t>
            </a:r>
            <a:r>
              <a:rPr sz="1950" spc="-90" dirty="0">
                <a:latin typeface="Tahoma"/>
                <a:cs typeface="Tahoma"/>
              </a:rPr>
              <a:t> </a:t>
            </a:r>
            <a:r>
              <a:rPr sz="1950" dirty="0">
                <a:latin typeface="Tahoma"/>
                <a:cs typeface="Tahoma"/>
              </a:rPr>
              <a:t>problem’s</a:t>
            </a:r>
            <a:r>
              <a:rPr sz="1950" spc="-100" dirty="0">
                <a:latin typeface="Tahoma"/>
                <a:cs typeface="Tahoma"/>
              </a:rPr>
              <a:t> </a:t>
            </a:r>
            <a:r>
              <a:rPr sz="1950" dirty="0">
                <a:latin typeface="Tahoma"/>
                <a:cs typeface="Tahoma"/>
              </a:rPr>
              <a:t>business</a:t>
            </a:r>
            <a:r>
              <a:rPr sz="1950" spc="-95" dirty="0">
                <a:latin typeface="Tahoma"/>
                <a:cs typeface="Tahoma"/>
              </a:rPr>
              <a:t> </a:t>
            </a:r>
            <a:r>
              <a:rPr sz="1950" spc="-10" dirty="0">
                <a:latin typeface="Tahoma"/>
                <a:cs typeface="Tahoma"/>
              </a:rPr>
              <a:t>impact</a:t>
            </a:r>
            <a:r>
              <a:rPr sz="1950" spc="-114" dirty="0">
                <a:latin typeface="Tahoma"/>
                <a:cs typeface="Tahoma"/>
              </a:rPr>
              <a:t> </a:t>
            </a:r>
            <a:r>
              <a:rPr sz="1950" dirty="0">
                <a:latin typeface="Tahoma"/>
                <a:cs typeface="Tahoma"/>
              </a:rPr>
              <a:t>and</a:t>
            </a:r>
            <a:r>
              <a:rPr sz="1950" spc="-85" dirty="0">
                <a:latin typeface="Tahoma"/>
                <a:cs typeface="Tahoma"/>
              </a:rPr>
              <a:t> </a:t>
            </a:r>
            <a:r>
              <a:rPr sz="1950" dirty="0">
                <a:latin typeface="Tahoma"/>
                <a:cs typeface="Tahoma"/>
              </a:rPr>
              <a:t>how</a:t>
            </a:r>
            <a:r>
              <a:rPr sz="1950" spc="-70" dirty="0">
                <a:latin typeface="Tahoma"/>
                <a:cs typeface="Tahoma"/>
              </a:rPr>
              <a:t> </a:t>
            </a:r>
            <a:r>
              <a:rPr sz="1950" spc="-90" dirty="0">
                <a:latin typeface="Tahoma"/>
                <a:cs typeface="Tahoma"/>
              </a:rPr>
              <a:t>it</a:t>
            </a:r>
            <a:r>
              <a:rPr sz="1950" spc="-55" dirty="0">
                <a:latin typeface="Tahoma"/>
                <a:cs typeface="Tahoma"/>
              </a:rPr>
              <a:t> </a:t>
            </a:r>
            <a:r>
              <a:rPr sz="1950" dirty="0">
                <a:latin typeface="Tahoma"/>
                <a:cs typeface="Tahoma"/>
              </a:rPr>
              <a:t>connects</a:t>
            </a:r>
            <a:r>
              <a:rPr sz="1950" spc="-100" dirty="0">
                <a:latin typeface="Tahoma"/>
                <a:cs typeface="Tahoma"/>
              </a:rPr>
              <a:t> </a:t>
            </a:r>
            <a:r>
              <a:rPr sz="1950" spc="-20" dirty="0">
                <a:latin typeface="Tahoma"/>
                <a:cs typeface="Tahoma"/>
              </a:rPr>
              <a:t>to</a:t>
            </a:r>
            <a:r>
              <a:rPr sz="1950" spc="-50" dirty="0">
                <a:latin typeface="Tahoma"/>
                <a:cs typeface="Tahoma"/>
              </a:rPr>
              <a:t> </a:t>
            </a:r>
            <a:r>
              <a:rPr sz="1950" spc="-145" dirty="0">
                <a:latin typeface="Tahoma"/>
                <a:cs typeface="Tahoma"/>
              </a:rPr>
              <a:t>IS/IT</a:t>
            </a:r>
            <a:r>
              <a:rPr sz="1950" spc="-25" dirty="0">
                <a:latin typeface="Tahoma"/>
                <a:cs typeface="Tahoma"/>
              </a:rPr>
              <a:t> </a:t>
            </a:r>
            <a:r>
              <a:rPr sz="1950" spc="-10" dirty="0">
                <a:latin typeface="Tahoma"/>
                <a:cs typeface="Tahoma"/>
              </a:rPr>
              <a:t>opportunities</a:t>
            </a:r>
            <a:endParaRPr sz="1950">
              <a:latin typeface="Tahoma"/>
              <a:cs typeface="Tahoma"/>
            </a:endParaRPr>
          </a:p>
          <a:p>
            <a:pPr marL="12700">
              <a:lnSpc>
                <a:spcPts val="2915"/>
              </a:lnSpc>
            </a:pPr>
            <a:r>
              <a:rPr sz="2450" b="1" i="1" dirty="0">
                <a:solidFill>
                  <a:srgbClr val="040C28"/>
                </a:solidFill>
                <a:latin typeface="Calibri"/>
                <a:cs typeface="Calibri"/>
              </a:rPr>
              <a:t>What</a:t>
            </a:r>
            <a:r>
              <a:rPr sz="2450" b="1" i="1" spc="25" dirty="0">
                <a:solidFill>
                  <a:srgbClr val="040C28"/>
                </a:solidFill>
                <a:latin typeface="Calibri"/>
                <a:cs typeface="Calibri"/>
              </a:rPr>
              <a:t> </a:t>
            </a:r>
            <a:r>
              <a:rPr sz="2450" b="1" i="1" dirty="0">
                <a:solidFill>
                  <a:srgbClr val="040C28"/>
                </a:solidFill>
                <a:latin typeface="Calibri"/>
                <a:cs typeface="Calibri"/>
              </a:rPr>
              <a:t>are</a:t>
            </a:r>
            <a:r>
              <a:rPr sz="2450" b="1" i="1" spc="-10" dirty="0">
                <a:solidFill>
                  <a:srgbClr val="040C28"/>
                </a:solidFill>
                <a:latin typeface="Calibri"/>
                <a:cs typeface="Calibri"/>
              </a:rPr>
              <a:t> </a:t>
            </a:r>
            <a:r>
              <a:rPr sz="2450" b="1" i="1" dirty="0">
                <a:solidFill>
                  <a:srgbClr val="040C28"/>
                </a:solidFill>
                <a:latin typeface="Calibri"/>
                <a:cs typeface="Calibri"/>
              </a:rPr>
              <a:t>the</a:t>
            </a:r>
            <a:r>
              <a:rPr sz="2450" b="1" i="1" spc="55" dirty="0">
                <a:solidFill>
                  <a:srgbClr val="040C28"/>
                </a:solidFill>
                <a:latin typeface="Calibri"/>
                <a:cs typeface="Calibri"/>
              </a:rPr>
              <a:t> </a:t>
            </a:r>
            <a:r>
              <a:rPr sz="2450" b="1" i="1" spc="-10" dirty="0">
                <a:solidFill>
                  <a:srgbClr val="040C28"/>
                </a:solidFill>
                <a:latin typeface="Calibri"/>
                <a:cs typeface="Calibri"/>
              </a:rPr>
              <a:t>requirements?</a:t>
            </a:r>
            <a:endParaRPr sz="2450">
              <a:latin typeface="Calibri"/>
              <a:cs typeface="Calibri"/>
            </a:endParaRPr>
          </a:p>
          <a:p>
            <a:pPr marL="12700">
              <a:lnSpc>
                <a:spcPct val="100000"/>
              </a:lnSpc>
              <a:spcBef>
                <a:spcPts val="160"/>
              </a:spcBef>
            </a:pPr>
            <a:r>
              <a:rPr sz="1950" dirty="0">
                <a:latin typeface="Tahoma"/>
                <a:cs typeface="Tahoma"/>
              </a:rPr>
              <a:t>Use</a:t>
            </a:r>
            <a:r>
              <a:rPr sz="1950" spc="-15" dirty="0">
                <a:latin typeface="Tahoma"/>
                <a:cs typeface="Tahoma"/>
              </a:rPr>
              <a:t> </a:t>
            </a:r>
            <a:r>
              <a:rPr sz="1950" spc="-20" dirty="0">
                <a:latin typeface="Tahoma"/>
                <a:cs typeface="Tahoma"/>
              </a:rPr>
              <a:t>no</a:t>
            </a:r>
            <a:r>
              <a:rPr sz="1950" spc="-95" dirty="0">
                <a:latin typeface="Tahoma"/>
                <a:cs typeface="Tahoma"/>
              </a:rPr>
              <a:t> </a:t>
            </a:r>
            <a:r>
              <a:rPr sz="1950" spc="-20" dirty="0">
                <a:latin typeface="Tahoma"/>
                <a:cs typeface="Tahoma"/>
              </a:rPr>
              <a:t>more</a:t>
            </a:r>
            <a:r>
              <a:rPr sz="1950" spc="-75" dirty="0">
                <a:latin typeface="Tahoma"/>
                <a:cs typeface="Tahoma"/>
              </a:rPr>
              <a:t> </a:t>
            </a:r>
            <a:r>
              <a:rPr sz="1950" spc="-30" dirty="0">
                <a:latin typeface="Tahoma"/>
                <a:cs typeface="Tahoma"/>
              </a:rPr>
              <a:t>than</a:t>
            </a:r>
            <a:r>
              <a:rPr sz="1950" spc="-90" dirty="0">
                <a:latin typeface="Tahoma"/>
                <a:cs typeface="Tahoma"/>
              </a:rPr>
              <a:t> </a:t>
            </a:r>
            <a:r>
              <a:rPr sz="1950" dirty="0">
                <a:latin typeface="Tahoma"/>
                <a:cs typeface="Tahoma"/>
              </a:rPr>
              <a:t>3</a:t>
            </a:r>
            <a:r>
              <a:rPr sz="1950" spc="-70" dirty="0">
                <a:latin typeface="Tahoma"/>
                <a:cs typeface="Tahoma"/>
              </a:rPr>
              <a:t> </a:t>
            </a:r>
            <a:r>
              <a:rPr sz="1950" dirty="0">
                <a:latin typeface="Tahoma"/>
                <a:cs typeface="Tahoma"/>
              </a:rPr>
              <a:t>sentences</a:t>
            </a:r>
            <a:r>
              <a:rPr sz="1950" spc="-80" dirty="0">
                <a:latin typeface="Tahoma"/>
                <a:cs typeface="Tahoma"/>
              </a:rPr>
              <a:t> </a:t>
            </a:r>
            <a:r>
              <a:rPr sz="1950" spc="-20" dirty="0">
                <a:latin typeface="Tahoma"/>
                <a:cs typeface="Tahoma"/>
              </a:rPr>
              <a:t>to</a:t>
            </a:r>
            <a:r>
              <a:rPr sz="1950" spc="-95" dirty="0">
                <a:latin typeface="Tahoma"/>
                <a:cs typeface="Tahoma"/>
              </a:rPr>
              <a:t> </a:t>
            </a:r>
            <a:r>
              <a:rPr sz="1950" spc="-20" dirty="0">
                <a:latin typeface="Tahoma"/>
                <a:cs typeface="Tahoma"/>
              </a:rPr>
              <a:t>summarize</a:t>
            </a:r>
            <a:r>
              <a:rPr sz="1950" spc="-80" dirty="0">
                <a:latin typeface="Tahoma"/>
                <a:cs typeface="Tahoma"/>
              </a:rPr>
              <a:t> </a:t>
            </a:r>
            <a:r>
              <a:rPr sz="1950" spc="-50" dirty="0">
                <a:latin typeface="Tahoma"/>
                <a:cs typeface="Tahoma"/>
              </a:rPr>
              <a:t>the</a:t>
            </a:r>
            <a:r>
              <a:rPr sz="1950" spc="-75" dirty="0">
                <a:latin typeface="Tahoma"/>
                <a:cs typeface="Tahoma"/>
              </a:rPr>
              <a:t> </a:t>
            </a:r>
            <a:r>
              <a:rPr sz="1950" spc="-10" dirty="0">
                <a:latin typeface="Tahoma"/>
                <a:cs typeface="Tahoma"/>
              </a:rPr>
              <a:t>problem.</a:t>
            </a:r>
            <a:endParaRPr sz="1950">
              <a:latin typeface="Tahoma"/>
              <a:cs typeface="Tahoma"/>
            </a:endParaRPr>
          </a:p>
          <a:p>
            <a:pPr marL="12700">
              <a:lnSpc>
                <a:spcPct val="100000"/>
              </a:lnSpc>
              <a:spcBef>
                <a:spcPts val="10"/>
              </a:spcBef>
            </a:pPr>
            <a:r>
              <a:rPr sz="1950" dirty="0">
                <a:latin typeface="Arial MT"/>
                <a:cs typeface="Arial MT"/>
              </a:rPr>
              <a:t>This</a:t>
            </a:r>
            <a:r>
              <a:rPr sz="1950" spc="-20" dirty="0">
                <a:latin typeface="Arial MT"/>
                <a:cs typeface="Arial MT"/>
              </a:rPr>
              <a:t> </a:t>
            </a:r>
            <a:r>
              <a:rPr sz="1950" dirty="0">
                <a:latin typeface="Arial MT"/>
                <a:cs typeface="Arial MT"/>
              </a:rPr>
              <a:t>recap</a:t>
            </a:r>
            <a:r>
              <a:rPr sz="1950" spc="-10" dirty="0">
                <a:latin typeface="Arial MT"/>
                <a:cs typeface="Arial MT"/>
              </a:rPr>
              <a:t> </a:t>
            </a:r>
            <a:r>
              <a:rPr sz="1950" dirty="0">
                <a:latin typeface="Arial MT"/>
                <a:cs typeface="Arial MT"/>
              </a:rPr>
              <a:t>is</a:t>
            </a:r>
            <a:r>
              <a:rPr sz="1950" spc="-20" dirty="0">
                <a:latin typeface="Arial MT"/>
                <a:cs typeface="Arial MT"/>
              </a:rPr>
              <a:t> </a:t>
            </a:r>
            <a:r>
              <a:rPr sz="1950" dirty="0">
                <a:latin typeface="Arial MT"/>
                <a:cs typeface="Arial MT"/>
              </a:rPr>
              <a:t>about</a:t>
            </a:r>
            <a:r>
              <a:rPr sz="1950" spc="-10" dirty="0">
                <a:latin typeface="Arial MT"/>
                <a:cs typeface="Arial MT"/>
              </a:rPr>
              <a:t> </a:t>
            </a:r>
            <a:r>
              <a:rPr sz="1950" dirty="0">
                <a:latin typeface="Arial MT"/>
                <a:cs typeface="Arial MT"/>
              </a:rPr>
              <a:t>the</a:t>
            </a:r>
            <a:r>
              <a:rPr sz="1950" b="1" i="1" u="sng" spc="45" dirty="0">
                <a:uFill>
                  <a:solidFill>
                    <a:srgbClr val="000000"/>
                  </a:solidFill>
                </a:uFill>
                <a:latin typeface="Arial"/>
                <a:cs typeface="Arial"/>
              </a:rPr>
              <a:t> </a:t>
            </a:r>
            <a:r>
              <a:rPr sz="1950" b="1" i="1" u="sng" dirty="0">
                <a:uFill>
                  <a:solidFill>
                    <a:srgbClr val="000000"/>
                  </a:solidFill>
                </a:uFill>
                <a:latin typeface="Arial"/>
                <a:cs typeface="Arial"/>
              </a:rPr>
              <a:t>problem</a:t>
            </a:r>
            <a:r>
              <a:rPr sz="1950" b="1" i="1" u="sng" spc="25" dirty="0">
                <a:uFill>
                  <a:solidFill>
                    <a:srgbClr val="000000"/>
                  </a:solidFill>
                </a:uFill>
                <a:latin typeface="Arial"/>
                <a:cs typeface="Arial"/>
              </a:rPr>
              <a:t> </a:t>
            </a:r>
            <a:r>
              <a:rPr sz="1950" dirty="0">
                <a:latin typeface="Arial MT"/>
                <a:cs typeface="Arial MT"/>
              </a:rPr>
              <a:t>not</a:t>
            </a:r>
            <a:r>
              <a:rPr sz="1950" spc="-10" dirty="0">
                <a:latin typeface="Arial MT"/>
                <a:cs typeface="Arial MT"/>
              </a:rPr>
              <a:t> </a:t>
            </a:r>
            <a:r>
              <a:rPr sz="1950" dirty="0">
                <a:latin typeface="Arial MT"/>
                <a:cs typeface="Arial MT"/>
              </a:rPr>
              <a:t>the</a:t>
            </a:r>
            <a:r>
              <a:rPr sz="1950" spc="50" dirty="0">
                <a:latin typeface="Arial MT"/>
                <a:cs typeface="Arial MT"/>
              </a:rPr>
              <a:t> </a:t>
            </a:r>
            <a:r>
              <a:rPr sz="1950" dirty="0">
                <a:latin typeface="Arial MT"/>
                <a:cs typeface="Arial MT"/>
              </a:rPr>
              <a:t>solution.</a:t>
            </a:r>
            <a:r>
              <a:rPr sz="1950" spc="-15" dirty="0">
                <a:latin typeface="Arial MT"/>
                <a:cs typeface="Arial MT"/>
              </a:rPr>
              <a:t> </a:t>
            </a:r>
            <a:r>
              <a:rPr sz="1950" spc="-10" dirty="0">
                <a:latin typeface="Arial MT"/>
                <a:cs typeface="Arial MT"/>
              </a:rPr>
              <a:t>You</a:t>
            </a:r>
            <a:r>
              <a:rPr sz="1950" spc="50" dirty="0">
                <a:latin typeface="Arial MT"/>
                <a:cs typeface="Arial MT"/>
              </a:rPr>
              <a:t> </a:t>
            </a:r>
            <a:r>
              <a:rPr sz="1950" dirty="0">
                <a:latin typeface="Arial MT"/>
                <a:cs typeface="Arial MT"/>
              </a:rPr>
              <a:t>will</a:t>
            </a:r>
            <a:r>
              <a:rPr sz="1950" spc="35" dirty="0">
                <a:latin typeface="Arial MT"/>
                <a:cs typeface="Arial MT"/>
              </a:rPr>
              <a:t> </a:t>
            </a:r>
            <a:r>
              <a:rPr sz="1950" dirty="0">
                <a:latin typeface="Arial MT"/>
                <a:cs typeface="Arial MT"/>
              </a:rPr>
              <a:t>build</a:t>
            </a:r>
            <a:r>
              <a:rPr sz="1950" spc="-15" dirty="0">
                <a:latin typeface="Arial MT"/>
                <a:cs typeface="Arial MT"/>
              </a:rPr>
              <a:t> </a:t>
            </a:r>
            <a:r>
              <a:rPr sz="1950" dirty="0">
                <a:latin typeface="Arial MT"/>
                <a:cs typeface="Arial MT"/>
              </a:rPr>
              <a:t>the</a:t>
            </a:r>
            <a:r>
              <a:rPr sz="1950" spc="55" dirty="0">
                <a:latin typeface="Arial MT"/>
                <a:cs typeface="Arial MT"/>
              </a:rPr>
              <a:t> </a:t>
            </a:r>
            <a:r>
              <a:rPr sz="1950" dirty="0">
                <a:latin typeface="Arial MT"/>
                <a:cs typeface="Arial MT"/>
              </a:rPr>
              <a:t>solution</a:t>
            </a:r>
            <a:r>
              <a:rPr sz="1950" spc="50" dirty="0">
                <a:latin typeface="Arial MT"/>
                <a:cs typeface="Arial MT"/>
              </a:rPr>
              <a:t> </a:t>
            </a:r>
            <a:r>
              <a:rPr sz="1950" dirty="0">
                <a:latin typeface="Arial MT"/>
                <a:cs typeface="Arial MT"/>
              </a:rPr>
              <a:t>statement</a:t>
            </a:r>
            <a:r>
              <a:rPr sz="1950" spc="-20" dirty="0">
                <a:latin typeface="Arial MT"/>
                <a:cs typeface="Arial MT"/>
              </a:rPr>
              <a:t> </a:t>
            </a:r>
            <a:r>
              <a:rPr sz="1950" dirty="0">
                <a:latin typeface="Arial MT"/>
                <a:cs typeface="Arial MT"/>
              </a:rPr>
              <a:t>following</a:t>
            </a:r>
            <a:r>
              <a:rPr sz="1950" spc="50" dirty="0">
                <a:latin typeface="Arial MT"/>
                <a:cs typeface="Arial MT"/>
              </a:rPr>
              <a:t> </a:t>
            </a:r>
            <a:r>
              <a:rPr sz="1950" dirty="0">
                <a:latin typeface="Arial MT"/>
                <a:cs typeface="Arial MT"/>
              </a:rPr>
              <a:t>the</a:t>
            </a:r>
            <a:r>
              <a:rPr sz="1950" spc="-15" dirty="0">
                <a:latin typeface="Arial MT"/>
                <a:cs typeface="Arial MT"/>
              </a:rPr>
              <a:t> </a:t>
            </a:r>
            <a:r>
              <a:rPr sz="1950" dirty="0">
                <a:latin typeface="Arial MT"/>
                <a:cs typeface="Arial MT"/>
              </a:rPr>
              <a:t>next</a:t>
            </a:r>
            <a:r>
              <a:rPr sz="1950" spc="50" dirty="0">
                <a:latin typeface="Arial MT"/>
                <a:cs typeface="Arial MT"/>
              </a:rPr>
              <a:t> </a:t>
            </a:r>
            <a:r>
              <a:rPr sz="1950" dirty="0">
                <a:latin typeface="Arial MT"/>
                <a:cs typeface="Arial MT"/>
              </a:rPr>
              <a:t>steps</a:t>
            </a:r>
            <a:r>
              <a:rPr sz="1950" spc="40" dirty="0">
                <a:latin typeface="Arial MT"/>
                <a:cs typeface="Arial MT"/>
              </a:rPr>
              <a:t> </a:t>
            </a:r>
            <a:r>
              <a:rPr sz="1950" dirty="0">
                <a:latin typeface="Arial MT"/>
                <a:cs typeface="Arial MT"/>
              </a:rPr>
              <a:t>in</a:t>
            </a:r>
            <a:r>
              <a:rPr sz="1950" spc="50" dirty="0">
                <a:latin typeface="Arial MT"/>
                <a:cs typeface="Arial MT"/>
              </a:rPr>
              <a:t> </a:t>
            </a:r>
            <a:r>
              <a:rPr sz="1950" dirty="0">
                <a:latin typeface="Arial MT"/>
                <a:cs typeface="Arial MT"/>
              </a:rPr>
              <a:t>the</a:t>
            </a:r>
            <a:r>
              <a:rPr sz="1950" spc="50" dirty="0">
                <a:latin typeface="Arial MT"/>
                <a:cs typeface="Arial MT"/>
              </a:rPr>
              <a:t> </a:t>
            </a:r>
            <a:r>
              <a:rPr sz="1950" spc="-10" dirty="0">
                <a:latin typeface="Arial MT"/>
                <a:cs typeface="Arial MT"/>
              </a:rPr>
              <a:t>template.</a:t>
            </a:r>
            <a:endParaRPr sz="1950">
              <a:latin typeface="Arial MT"/>
              <a:cs typeface="Arial MT"/>
            </a:endParaRPr>
          </a:p>
        </p:txBody>
      </p:sp>
      <p:sp>
        <p:nvSpPr>
          <p:cNvPr id="4" name="object 4"/>
          <p:cNvSpPr txBox="1"/>
          <p:nvPr/>
        </p:nvSpPr>
        <p:spPr>
          <a:xfrm>
            <a:off x="1822636" y="4310466"/>
            <a:ext cx="4512945" cy="478155"/>
          </a:xfrm>
          <a:prstGeom prst="rect">
            <a:avLst/>
          </a:prstGeom>
        </p:spPr>
        <p:txBody>
          <a:bodyPr vert="horz" wrap="square" lIns="0" tIns="15240" rIns="0" bIns="0" rtlCol="0">
            <a:spAutoFit/>
          </a:bodyPr>
          <a:lstStyle/>
          <a:p>
            <a:pPr marL="12700">
              <a:lnSpc>
                <a:spcPct val="100000"/>
              </a:lnSpc>
              <a:spcBef>
                <a:spcPts val="120"/>
              </a:spcBef>
            </a:pPr>
            <a:r>
              <a:rPr sz="2950" b="1" dirty="0">
                <a:solidFill>
                  <a:srgbClr val="003CA4"/>
                </a:solidFill>
                <a:latin typeface="Calibri"/>
                <a:cs typeface="Calibri"/>
              </a:rPr>
              <a:t>Problem</a:t>
            </a:r>
            <a:r>
              <a:rPr sz="2950" b="1" spc="-25" dirty="0">
                <a:solidFill>
                  <a:srgbClr val="003CA4"/>
                </a:solidFill>
                <a:latin typeface="Calibri"/>
                <a:cs typeface="Calibri"/>
              </a:rPr>
              <a:t> </a:t>
            </a:r>
            <a:r>
              <a:rPr sz="2950" b="1" dirty="0">
                <a:solidFill>
                  <a:srgbClr val="003CA4"/>
                </a:solidFill>
                <a:latin typeface="Calibri"/>
                <a:cs typeface="Calibri"/>
              </a:rPr>
              <a:t>definition</a:t>
            </a:r>
            <a:r>
              <a:rPr sz="2950" b="1" spc="-5" dirty="0">
                <a:solidFill>
                  <a:srgbClr val="003CA4"/>
                </a:solidFill>
                <a:latin typeface="Calibri"/>
                <a:cs typeface="Calibri"/>
              </a:rPr>
              <a:t> </a:t>
            </a:r>
            <a:r>
              <a:rPr sz="2950" b="1" spc="-10" dirty="0">
                <a:solidFill>
                  <a:srgbClr val="003CA4"/>
                </a:solidFill>
                <a:latin typeface="Calibri"/>
                <a:cs typeface="Calibri"/>
              </a:rPr>
              <a:t>summary</a:t>
            </a:r>
            <a:endParaRPr sz="2950">
              <a:latin typeface="Calibri"/>
              <a:cs typeface="Calibri"/>
            </a:endParaRPr>
          </a:p>
        </p:txBody>
      </p:sp>
      <p:grpSp>
        <p:nvGrpSpPr>
          <p:cNvPr id="5" name="object 5"/>
          <p:cNvGrpSpPr/>
          <p:nvPr/>
        </p:nvGrpSpPr>
        <p:grpSpPr>
          <a:xfrm>
            <a:off x="1688430" y="4774723"/>
            <a:ext cx="15082519" cy="5289550"/>
            <a:chOff x="1688430" y="4774723"/>
            <a:chExt cx="15082519" cy="5289550"/>
          </a:xfrm>
        </p:grpSpPr>
        <p:pic>
          <p:nvPicPr>
            <p:cNvPr id="6" name="object 6"/>
            <p:cNvPicPr/>
            <p:nvPr/>
          </p:nvPicPr>
          <p:blipFill>
            <a:blip r:embed="rId2" cstate="print"/>
            <a:stretch>
              <a:fillRect/>
            </a:stretch>
          </p:blipFill>
          <p:spPr>
            <a:xfrm>
              <a:off x="1688430" y="4774723"/>
              <a:ext cx="15082053" cy="5289158"/>
            </a:xfrm>
            <a:prstGeom prst="rect">
              <a:avLst/>
            </a:prstGeom>
          </p:spPr>
        </p:pic>
        <p:sp>
          <p:nvSpPr>
            <p:cNvPr id="7" name="object 7"/>
            <p:cNvSpPr/>
            <p:nvPr/>
          </p:nvSpPr>
          <p:spPr>
            <a:xfrm>
              <a:off x="1763087" y="4849276"/>
              <a:ext cx="14937105" cy="5144135"/>
            </a:xfrm>
            <a:custGeom>
              <a:avLst/>
              <a:gdLst/>
              <a:ahLst/>
              <a:cxnLst/>
              <a:rect l="l" t="t" r="r" b="b"/>
              <a:pathLst>
                <a:path w="14937105" h="5144134">
                  <a:moveTo>
                    <a:pt x="14936717" y="0"/>
                  </a:moveTo>
                  <a:lnTo>
                    <a:pt x="0" y="0"/>
                  </a:lnTo>
                  <a:lnTo>
                    <a:pt x="0" y="5143822"/>
                  </a:lnTo>
                  <a:lnTo>
                    <a:pt x="14936717" y="5143822"/>
                  </a:lnTo>
                  <a:lnTo>
                    <a:pt x="14936717" y="0"/>
                  </a:lnTo>
                  <a:close/>
                </a:path>
              </a:pathLst>
            </a:custGeom>
            <a:solidFill>
              <a:srgbClr val="FFFFFF"/>
            </a:solidFill>
          </p:spPr>
          <p:txBody>
            <a:bodyPr wrap="square" lIns="0" tIns="0" rIns="0" bIns="0" rtlCol="0"/>
            <a:lstStyle/>
            <a:p>
              <a:endParaRPr dirty="0"/>
            </a:p>
          </p:txBody>
        </p:sp>
        <p:sp>
          <p:nvSpPr>
            <p:cNvPr id="8" name="object 8"/>
            <p:cNvSpPr/>
            <p:nvPr/>
          </p:nvSpPr>
          <p:spPr>
            <a:xfrm>
              <a:off x="1763087" y="4849276"/>
              <a:ext cx="14937105" cy="5144135"/>
            </a:xfrm>
            <a:custGeom>
              <a:avLst/>
              <a:gdLst/>
              <a:ahLst/>
              <a:cxnLst/>
              <a:rect l="l" t="t" r="r" b="b"/>
              <a:pathLst>
                <a:path w="14937105" h="5144134">
                  <a:moveTo>
                    <a:pt x="0" y="5143822"/>
                  </a:moveTo>
                  <a:lnTo>
                    <a:pt x="14936717" y="5143822"/>
                  </a:lnTo>
                  <a:lnTo>
                    <a:pt x="14936717" y="0"/>
                  </a:lnTo>
                  <a:lnTo>
                    <a:pt x="0" y="0"/>
                  </a:lnTo>
                  <a:lnTo>
                    <a:pt x="0" y="5143822"/>
                  </a:lnTo>
                  <a:close/>
                </a:path>
              </a:pathLst>
            </a:custGeom>
            <a:ln w="7853">
              <a:solidFill>
                <a:srgbClr val="54BEE4"/>
              </a:solidFill>
              <a:prstDash val="sysDash"/>
            </a:ln>
          </p:spPr>
          <p:txBody>
            <a:bodyPr wrap="square" lIns="0" tIns="0" rIns="0" bIns="0" rtlCol="0"/>
            <a:lstStyle/>
            <a:p>
              <a:endParaRPr/>
            </a:p>
          </p:txBody>
        </p:sp>
      </p:grpSp>
      <p:sp>
        <p:nvSpPr>
          <p:cNvPr id="10" name="TextBox 9">
            <a:extLst>
              <a:ext uri="{FF2B5EF4-FFF2-40B4-BE49-F238E27FC236}">
                <a16:creationId xmlns:a16="http://schemas.microsoft.com/office/drawing/2014/main" id="{E9D3ABB8-AA43-0B41-971F-1886F4C41BD3}"/>
              </a:ext>
            </a:extLst>
          </p:cNvPr>
          <p:cNvSpPr txBox="1"/>
          <p:nvPr/>
        </p:nvSpPr>
        <p:spPr>
          <a:xfrm>
            <a:off x="1822636" y="5252877"/>
            <a:ext cx="14477814" cy="2345001"/>
          </a:xfrm>
          <a:prstGeom prst="rect">
            <a:avLst/>
          </a:prstGeom>
          <a:noFill/>
        </p:spPr>
        <p:txBody>
          <a:bodyPr wrap="square">
            <a:spAutoFit/>
          </a:bodyPr>
          <a:lstStyle/>
          <a:p>
            <a:r>
              <a:rPr lang="en-US" sz="2000" b="1" dirty="0">
                <a:latin typeface="+mn-lt"/>
              </a:rPr>
              <a:t>Problem:</a:t>
            </a:r>
            <a:br>
              <a:rPr lang="en-US" sz="2000" dirty="0">
                <a:latin typeface="+mn-lt"/>
              </a:rPr>
            </a:br>
            <a:r>
              <a:rPr lang="en-US" sz="2000" dirty="0">
                <a:latin typeface="+mn-lt"/>
              </a:rPr>
              <a:t>SLU’s alumni and employer data is scattered across LinkedIn, registrar records, and surveys, with no centralized system</a:t>
            </a:r>
          </a:p>
          <a:p>
            <a:endParaRPr lang="en-US" sz="2000" dirty="0">
              <a:latin typeface="+mn-lt"/>
            </a:endParaRPr>
          </a:p>
          <a:p>
            <a:pPr>
              <a:lnSpc>
                <a:spcPct val="150000"/>
              </a:lnSpc>
            </a:pPr>
            <a:r>
              <a:rPr lang="en-US" sz="2000" b="1" dirty="0">
                <a:latin typeface="+mn-lt"/>
              </a:rPr>
              <a:t>Impact:</a:t>
            </a:r>
            <a:br>
              <a:rPr lang="en-US" sz="2000" dirty="0">
                <a:latin typeface="+mn-lt"/>
              </a:rPr>
            </a:br>
            <a:r>
              <a:rPr lang="en-US" sz="2000" dirty="0">
                <a:latin typeface="+mn-lt"/>
              </a:rPr>
              <a:t>This causes weak employer relationships, limited student support, poor curriculum updates, and missed opportunities for institutional growth and reputation</a:t>
            </a:r>
            <a:r>
              <a:rPr lang="en-US" sz="2000" dirty="0">
                <a:latin typeface="+mn-lt"/>
                <a:cs typeface="Times New Roman" panose="02020603050405020304" pitchFamily="18"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88430" y="5764222"/>
            <a:ext cx="15082053" cy="4299659"/>
            <a:chOff x="1688430" y="5764222"/>
            <a:chExt cx="15082053" cy="4299659"/>
          </a:xfrm>
        </p:grpSpPr>
        <p:pic>
          <p:nvPicPr>
            <p:cNvPr id="3" name="object 3"/>
            <p:cNvPicPr/>
            <p:nvPr/>
          </p:nvPicPr>
          <p:blipFill>
            <a:blip r:embed="rId2" cstate="print"/>
            <a:stretch>
              <a:fillRect/>
            </a:stretch>
          </p:blipFill>
          <p:spPr>
            <a:xfrm>
              <a:off x="1688430" y="5764222"/>
              <a:ext cx="15082053" cy="4299659"/>
            </a:xfrm>
            <a:prstGeom prst="rect">
              <a:avLst/>
            </a:prstGeom>
          </p:spPr>
        </p:pic>
        <p:sp>
          <p:nvSpPr>
            <p:cNvPr id="4" name="object 4"/>
            <p:cNvSpPr/>
            <p:nvPr/>
          </p:nvSpPr>
          <p:spPr>
            <a:xfrm>
              <a:off x="1763087" y="5838880"/>
              <a:ext cx="14937105" cy="4154804"/>
            </a:xfrm>
            <a:custGeom>
              <a:avLst/>
              <a:gdLst/>
              <a:ahLst/>
              <a:cxnLst/>
              <a:rect l="l" t="t" r="r" b="b"/>
              <a:pathLst>
                <a:path w="14937105" h="4154804">
                  <a:moveTo>
                    <a:pt x="14936717" y="0"/>
                  </a:moveTo>
                  <a:lnTo>
                    <a:pt x="0" y="0"/>
                  </a:lnTo>
                  <a:lnTo>
                    <a:pt x="0" y="4154323"/>
                  </a:lnTo>
                  <a:lnTo>
                    <a:pt x="14936717" y="4154323"/>
                  </a:lnTo>
                  <a:lnTo>
                    <a:pt x="14936717" y="0"/>
                  </a:lnTo>
                  <a:close/>
                </a:path>
              </a:pathLst>
            </a:custGeom>
            <a:solidFill>
              <a:srgbClr val="FFFFFF"/>
            </a:solidFill>
          </p:spPr>
          <p:txBody>
            <a:bodyPr wrap="square" lIns="0" tIns="0" rIns="0" bIns="0" rtlCol="0"/>
            <a:lstStyle/>
            <a:p>
              <a:pPr algn="just">
                <a:lnSpc>
                  <a:spcPct val="200000"/>
                </a:lnSpc>
              </a:pPr>
              <a:r>
                <a:rPr lang="en-US" dirty="0">
                  <a:latin typeface="+mn-lt"/>
                </a:rPr>
                <a:t>We propose building a Power BI–based Alumni Analytics Platform that centralizes alumni, student, and employer data into one system, processes it through secure ETL pipelines, and presents it via interactive dashboards. The system will consolidate information from registrar records, surveys, and LinkedIn into a single source of truth for visibility and analysis.</a:t>
              </a:r>
            </a:p>
            <a:p>
              <a:pPr algn="just">
                <a:lnSpc>
                  <a:spcPct val="200000"/>
                </a:lnSpc>
              </a:pPr>
              <a:r>
                <a:rPr lang="en-US" dirty="0">
                  <a:latin typeface="+mn-lt"/>
                </a:rPr>
                <a:t>This solution will empower SLU leadership, faculty, students, and employers to track career outcomes, monitor skills demand, and strengthen alumni–employer relationships. It targets improved decision-making, stronger engagement, better curriculum alignment, and enhanced career opportunities.</a:t>
              </a:r>
            </a:p>
            <a:p>
              <a:endParaRPr dirty="0"/>
            </a:p>
          </p:txBody>
        </p:sp>
        <p:sp>
          <p:nvSpPr>
            <p:cNvPr id="5" name="object 5"/>
            <p:cNvSpPr/>
            <p:nvPr/>
          </p:nvSpPr>
          <p:spPr>
            <a:xfrm>
              <a:off x="1763087" y="5838880"/>
              <a:ext cx="14937105" cy="4154804"/>
            </a:xfrm>
            <a:custGeom>
              <a:avLst/>
              <a:gdLst/>
              <a:ahLst/>
              <a:cxnLst/>
              <a:rect l="l" t="t" r="r" b="b"/>
              <a:pathLst>
                <a:path w="14937105" h="4154804">
                  <a:moveTo>
                    <a:pt x="0" y="4154323"/>
                  </a:moveTo>
                  <a:lnTo>
                    <a:pt x="14936717" y="4154323"/>
                  </a:lnTo>
                  <a:lnTo>
                    <a:pt x="14936717" y="0"/>
                  </a:lnTo>
                  <a:lnTo>
                    <a:pt x="0" y="0"/>
                  </a:lnTo>
                  <a:lnTo>
                    <a:pt x="0" y="4154323"/>
                  </a:lnTo>
                  <a:close/>
                </a:path>
              </a:pathLst>
            </a:custGeom>
            <a:ln w="7853">
              <a:solidFill>
                <a:srgbClr val="54BEE4"/>
              </a:solidFill>
              <a:prstDash val="sysDash"/>
            </a:ln>
          </p:spPr>
          <p:txBody>
            <a:bodyPr wrap="square" lIns="0" tIns="0" rIns="0" bIns="0" rtlCol="0"/>
            <a:lstStyle/>
            <a:p>
              <a:endParaRPr/>
            </a:p>
          </p:txBody>
        </p:sp>
      </p:grpSp>
      <p:sp>
        <p:nvSpPr>
          <p:cNvPr id="6" name="object 6"/>
          <p:cNvSpPr txBox="1">
            <a:spLocks noGrp="1"/>
          </p:cNvSpPr>
          <p:nvPr>
            <p:ph type="title"/>
          </p:nvPr>
        </p:nvSpPr>
        <p:spPr>
          <a:xfrm>
            <a:off x="1822636" y="857430"/>
            <a:ext cx="7472680" cy="733425"/>
          </a:xfrm>
          <a:prstGeom prst="rect">
            <a:avLst/>
          </a:prstGeom>
        </p:spPr>
        <p:txBody>
          <a:bodyPr vert="horz" wrap="square" lIns="0" tIns="11430" rIns="0" bIns="0" rtlCol="0">
            <a:spAutoFit/>
          </a:bodyPr>
          <a:lstStyle/>
          <a:p>
            <a:pPr marL="12700">
              <a:lnSpc>
                <a:spcPct val="100000"/>
              </a:lnSpc>
              <a:spcBef>
                <a:spcPts val="90"/>
              </a:spcBef>
              <a:tabLst>
                <a:tab pos="766445" algn="l"/>
              </a:tabLst>
            </a:pPr>
            <a:r>
              <a:rPr spc="-25" dirty="0"/>
              <a:t>2.</a:t>
            </a:r>
            <a:r>
              <a:rPr dirty="0"/>
              <a:t>	SOLUTION</a:t>
            </a:r>
            <a:r>
              <a:rPr spc="-300" dirty="0"/>
              <a:t> </a:t>
            </a:r>
            <a:r>
              <a:rPr spc="-80" dirty="0"/>
              <a:t>STATEMENT</a:t>
            </a:r>
          </a:p>
        </p:txBody>
      </p:sp>
      <p:sp>
        <p:nvSpPr>
          <p:cNvPr id="7" name="object 7"/>
          <p:cNvSpPr txBox="1"/>
          <p:nvPr/>
        </p:nvSpPr>
        <p:spPr>
          <a:xfrm>
            <a:off x="1822636" y="1572539"/>
            <a:ext cx="14150975" cy="4212590"/>
          </a:xfrm>
          <a:prstGeom prst="rect">
            <a:avLst/>
          </a:prstGeom>
        </p:spPr>
        <p:txBody>
          <a:bodyPr vert="horz" wrap="square" lIns="0" tIns="16510" rIns="0" bIns="0" rtlCol="0">
            <a:spAutoFit/>
          </a:bodyPr>
          <a:lstStyle/>
          <a:p>
            <a:pPr marL="12700">
              <a:lnSpc>
                <a:spcPct val="100000"/>
              </a:lnSpc>
              <a:spcBef>
                <a:spcPts val="130"/>
              </a:spcBef>
            </a:pPr>
            <a:r>
              <a:rPr sz="1950" spc="-35" dirty="0">
                <a:latin typeface="Tahoma"/>
                <a:cs typeface="Tahoma"/>
              </a:rPr>
              <a:t>Write </a:t>
            </a:r>
            <a:r>
              <a:rPr sz="1950" dirty="0">
                <a:latin typeface="Tahoma"/>
                <a:cs typeface="Tahoma"/>
              </a:rPr>
              <a:t>a</a:t>
            </a:r>
            <a:r>
              <a:rPr sz="1950" spc="-100" dirty="0">
                <a:latin typeface="Tahoma"/>
                <a:cs typeface="Tahoma"/>
              </a:rPr>
              <a:t> </a:t>
            </a:r>
            <a:r>
              <a:rPr sz="1950" spc="-10" dirty="0">
                <a:latin typeface="Tahoma"/>
                <a:cs typeface="Tahoma"/>
              </a:rPr>
              <a:t>paragraph</a:t>
            </a:r>
            <a:r>
              <a:rPr sz="1950" spc="-110" dirty="0">
                <a:latin typeface="Tahoma"/>
                <a:cs typeface="Tahoma"/>
              </a:rPr>
              <a:t> </a:t>
            </a:r>
            <a:r>
              <a:rPr sz="1950" dirty="0">
                <a:latin typeface="Tahoma"/>
                <a:cs typeface="Tahoma"/>
              </a:rPr>
              <a:t>describing</a:t>
            </a:r>
            <a:r>
              <a:rPr sz="1950" spc="-80" dirty="0">
                <a:latin typeface="Tahoma"/>
                <a:cs typeface="Tahoma"/>
              </a:rPr>
              <a:t> </a:t>
            </a:r>
            <a:r>
              <a:rPr sz="1950" spc="-45" dirty="0">
                <a:latin typeface="Tahoma"/>
                <a:cs typeface="Tahoma"/>
              </a:rPr>
              <a:t>your</a:t>
            </a:r>
            <a:r>
              <a:rPr sz="1950" spc="-90" dirty="0">
                <a:latin typeface="Tahoma"/>
                <a:cs typeface="Tahoma"/>
              </a:rPr>
              <a:t> </a:t>
            </a:r>
            <a:r>
              <a:rPr sz="1950" dirty="0">
                <a:latin typeface="Tahoma"/>
                <a:cs typeface="Tahoma"/>
              </a:rPr>
              <a:t>proposed</a:t>
            </a:r>
            <a:r>
              <a:rPr sz="1950" spc="-75" dirty="0">
                <a:latin typeface="Tahoma"/>
                <a:cs typeface="Tahoma"/>
              </a:rPr>
              <a:t> </a:t>
            </a:r>
            <a:r>
              <a:rPr sz="1950" spc="-35" dirty="0">
                <a:latin typeface="Tahoma"/>
                <a:cs typeface="Tahoma"/>
              </a:rPr>
              <a:t>solution. </a:t>
            </a:r>
            <a:r>
              <a:rPr sz="1950" spc="-10" dirty="0">
                <a:latin typeface="Tahoma"/>
                <a:cs typeface="Tahoma"/>
              </a:rPr>
              <a:t>Include:</a:t>
            </a:r>
            <a:endParaRPr sz="1950" dirty="0">
              <a:latin typeface="Tahoma"/>
              <a:cs typeface="Tahoma"/>
            </a:endParaRPr>
          </a:p>
          <a:p>
            <a:pPr marL="295275" indent="-282575">
              <a:lnSpc>
                <a:spcPct val="100000"/>
              </a:lnSpc>
              <a:spcBef>
                <a:spcPts val="10"/>
              </a:spcBef>
              <a:buFont typeface="Arial MT"/>
              <a:buChar char="•"/>
              <a:tabLst>
                <a:tab pos="295275" algn="l"/>
              </a:tabLst>
            </a:pPr>
            <a:r>
              <a:rPr sz="1950" spc="-25" dirty="0">
                <a:latin typeface="Tahoma"/>
                <a:cs typeface="Tahoma"/>
              </a:rPr>
              <a:t>What</a:t>
            </a:r>
            <a:r>
              <a:rPr sz="1950" spc="-65" dirty="0">
                <a:latin typeface="Tahoma"/>
                <a:cs typeface="Tahoma"/>
              </a:rPr>
              <a:t> </a:t>
            </a:r>
            <a:r>
              <a:rPr sz="1950" spc="-10" dirty="0">
                <a:latin typeface="Tahoma"/>
                <a:cs typeface="Tahoma"/>
              </a:rPr>
              <a:t>are</a:t>
            </a:r>
            <a:r>
              <a:rPr sz="1950" spc="-105" dirty="0">
                <a:latin typeface="Tahoma"/>
                <a:cs typeface="Tahoma"/>
              </a:rPr>
              <a:t> </a:t>
            </a:r>
            <a:r>
              <a:rPr sz="1950" spc="-20" dirty="0">
                <a:latin typeface="Tahoma"/>
                <a:cs typeface="Tahoma"/>
              </a:rPr>
              <a:t>you</a:t>
            </a:r>
            <a:r>
              <a:rPr sz="1950" spc="-114" dirty="0">
                <a:latin typeface="Tahoma"/>
                <a:cs typeface="Tahoma"/>
              </a:rPr>
              <a:t> </a:t>
            </a:r>
            <a:r>
              <a:rPr sz="1950" spc="-10" dirty="0">
                <a:latin typeface="Tahoma"/>
                <a:cs typeface="Tahoma"/>
              </a:rPr>
              <a:t>proposing</a:t>
            </a:r>
            <a:r>
              <a:rPr sz="1950" spc="-90" dirty="0">
                <a:latin typeface="Tahoma"/>
                <a:cs typeface="Tahoma"/>
              </a:rPr>
              <a:t> </a:t>
            </a:r>
            <a:r>
              <a:rPr sz="1950" dirty="0">
                <a:latin typeface="Tahoma"/>
                <a:cs typeface="Tahoma"/>
              </a:rPr>
              <a:t>as</a:t>
            </a:r>
            <a:r>
              <a:rPr sz="1950" spc="-110" dirty="0">
                <a:latin typeface="Tahoma"/>
                <a:cs typeface="Tahoma"/>
              </a:rPr>
              <a:t> </a:t>
            </a:r>
            <a:r>
              <a:rPr sz="1950" dirty="0">
                <a:latin typeface="Tahoma"/>
                <a:cs typeface="Tahoma"/>
              </a:rPr>
              <a:t>a</a:t>
            </a:r>
            <a:r>
              <a:rPr sz="1950" spc="-100" dirty="0">
                <a:latin typeface="Tahoma"/>
                <a:cs typeface="Tahoma"/>
              </a:rPr>
              <a:t> </a:t>
            </a:r>
            <a:r>
              <a:rPr sz="1950" spc="-35" dirty="0">
                <a:latin typeface="Tahoma"/>
                <a:cs typeface="Tahoma"/>
              </a:rPr>
              <a:t>solution,</a:t>
            </a:r>
            <a:r>
              <a:rPr sz="1950" spc="-105" dirty="0">
                <a:latin typeface="Tahoma"/>
                <a:cs typeface="Tahoma"/>
              </a:rPr>
              <a:t> </a:t>
            </a:r>
            <a:r>
              <a:rPr sz="1950" dirty="0">
                <a:latin typeface="Tahoma"/>
                <a:cs typeface="Tahoma"/>
              </a:rPr>
              <a:t>a</a:t>
            </a:r>
            <a:r>
              <a:rPr sz="1950" spc="-105" dirty="0">
                <a:latin typeface="Tahoma"/>
                <a:cs typeface="Tahoma"/>
              </a:rPr>
              <a:t> </a:t>
            </a:r>
            <a:r>
              <a:rPr sz="1950" spc="-10" dirty="0">
                <a:latin typeface="Tahoma"/>
                <a:cs typeface="Tahoma"/>
              </a:rPr>
              <a:t>system,</a:t>
            </a:r>
            <a:r>
              <a:rPr sz="1950" spc="-40" dirty="0">
                <a:latin typeface="Tahoma"/>
                <a:cs typeface="Tahoma"/>
              </a:rPr>
              <a:t> </a:t>
            </a:r>
            <a:r>
              <a:rPr sz="1950" dirty="0">
                <a:latin typeface="Tahoma"/>
                <a:cs typeface="Tahoma"/>
              </a:rPr>
              <a:t>a</a:t>
            </a:r>
            <a:r>
              <a:rPr sz="1950" spc="-110" dirty="0">
                <a:latin typeface="Tahoma"/>
                <a:cs typeface="Tahoma"/>
              </a:rPr>
              <a:t> </a:t>
            </a:r>
            <a:r>
              <a:rPr sz="1950" spc="-45" dirty="0">
                <a:latin typeface="Tahoma"/>
                <a:cs typeface="Tahoma"/>
              </a:rPr>
              <a:t>platform,</a:t>
            </a:r>
            <a:r>
              <a:rPr sz="1950" spc="-100" dirty="0">
                <a:latin typeface="Tahoma"/>
                <a:cs typeface="Tahoma"/>
              </a:rPr>
              <a:t> </a:t>
            </a:r>
            <a:r>
              <a:rPr sz="1950" dirty="0">
                <a:latin typeface="Tahoma"/>
                <a:cs typeface="Tahoma"/>
              </a:rPr>
              <a:t>a</a:t>
            </a:r>
            <a:r>
              <a:rPr sz="1950" spc="-105" dirty="0">
                <a:latin typeface="Tahoma"/>
                <a:cs typeface="Tahoma"/>
              </a:rPr>
              <a:t> </a:t>
            </a:r>
            <a:r>
              <a:rPr sz="1950" spc="-10" dirty="0">
                <a:latin typeface="Tahoma"/>
                <a:cs typeface="Tahoma"/>
              </a:rPr>
              <a:t>tool?</a:t>
            </a:r>
            <a:endParaRPr sz="1950" dirty="0">
              <a:latin typeface="Tahoma"/>
              <a:cs typeface="Tahoma"/>
            </a:endParaRPr>
          </a:p>
          <a:p>
            <a:pPr marL="295275" indent="-282575">
              <a:lnSpc>
                <a:spcPct val="100000"/>
              </a:lnSpc>
              <a:spcBef>
                <a:spcPts val="75"/>
              </a:spcBef>
              <a:buFont typeface="Arial MT"/>
              <a:buChar char="•"/>
              <a:tabLst>
                <a:tab pos="295275" algn="l"/>
              </a:tabLst>
            </a:pPr>
            <a:r>
              <a:rPr sz="1950" spc="-25" dirty="0">
                <a:latin typeface="Tahoma"/>
                <a:cs typeface="Tahoma"/>
              </a:rPr>
              <a:t>What</a:t>
            </a:r>
            <a:r>
              <a:rPr sz="1950" spc="-40" dirty="0">
                <a:latin typeface="Tahoma"/>
                <a:cs typeface="Tahoma"/>
              </a:rPr>
              <a:t> </a:t>
            </a:r>
            <a:r>
              <a:rPr sz="1950" spc="-45" dirty="0">
                <a:latin typeface="Tahoma"/>
                <a:cs typeface="Tahoma"/>
              </a:rPr>
              <a:t>the</a:t>
            </a:r>
            <a:r>
              <a:rPr sz="1950" spc="-75" dirty="0">
                <a:latin typeface="Tahoma"/>
                <a:cs typeface="Tahoma"/>
              </a:rPr>
              <a:t> </a:t>
            </a:r>
            <a:r>
              <a:rPr sz="1950" spc="-55" dirty="0">
                <a:latin typeface="Tahoma"/>
                <a:cs typeface="Tahoma"/>
              </a:rPr>
              <a:t>system/platform/tool</a:t>
            </a:r>
            <a:r>
              <a:rPr sz="1950" spc="-110" dirty="0">
                <a:latin typeface="Tahoma"/>
                <a:cs typeface="Tahoma"/>
              </a:rPr>
              <a:t> </a:t>
            </a:r>
            <a:r>
              <a:rPr sz="1950" spc="-55" dirty="0">
                <a:latin typeface="Tahoma"/>
                <a:cs typeface="Tahoma"/>
              </a:rPr>
              <a:t>will</a:t>
            </a:r>
            <a:r>
              <a:rPr sz="1950" spc="-110" dirty="0">
                <a:latin typeface="Tahoma"/>
                <a:cs typeface="Tahoma"/>
              </a:rPr>
              <a:t> </a:t>
            </a:r>
            <a:r>
              <a:rPr sz="1950" spc="-25" dirty="0">
                <a:latin typeface="Tahoma"/>
                <a:cs typeface="Tahoma"/>
              </a:rPr>
              <a:t>do</a:t>
            </a:r>
            <a:endParaRPr sz="1950" dirty="0">
              <a:latin typeface="Tahoma"/>
              <a:cs typeface="Tahoma"/>
            </a:endParaRPr>
          </a:p>
          <a:p>
            <a:pPr marL="295275" indent="-282575">
              <a:lnSpc>
                <a:spcPct val="100000"/>
              </a:lnSpc>
              <a:spcBef>
                <a:spcPts val="10"/>
              </a:spcBef>
              <a:buFont typeface="Arial MT"/>
              <a:buChar char="•"/>
              <a:tabLst>
                <a:tab pos="295275" algn="l"/>
              </a:tabLst>
            </a:pPr>
            <a:r>
              <a:rPr sz="1950" spc="-10" dirty="0">
                <a:latin typeface="Tahoma"/>
                <a:cs typeface="Tahoma"/>
              </a:rPr>
              <a:t>Who</a:t>
            </a:r>
            <a:r>
              <a:rPr sz="1950" spc="-100" dirty="0">
                <a:latin typeface="Tahoma"/>
                <a:cs typeface="Tahoma"/>
              </a:rPr>
              <a:t> </a:t>
            </a:r>
            <a:r>
              <a:rPr sz="1950" spc="-50" dirty="0">
                <a:latin typeface="Tahoma"/>
                <a:cs typeface="Tahoma"/>
              </a:rPr>
              <a:t>the</a:t>
            </a:r>
            <a:r>
              <a:rPr sz="1950" spc="-114" dirty="0">
                <a:latin typeface="Tahoma"/>
                <a:cs typeface="Tahoma"/>
              </a:rPr>
              <a:t> </a:t>
            </a:r>
            <a:r>
              <a:rPr sz="1950" spc="-25" dirty="0">
                <a:latin typeface="Tahoma"/>
                <a:cs typeface="Tahoma"/>
              </a:rPr>
              <a:t>main</a:t>
            </a:r>
            <a:r>
              <a:rPr sz="1950" spc="-80" dirty="0">
                <a:latin typeface="Tahoma"/>
                <a:cs typeface="Tahoma"/>
              </a:rPr>
              <a:t> </a:t>
            </a:r>
            <a:r>
              <a:rPr sz="1950" dirty="0">
                <a:latin typeface="Tahoma"/>
                <a:cs typeface="Tahoma"/>
              </a:rPr>
              <a:t>users</a:t>
            </a:r>
            <a:r>
              <a:rPr sz="1950" spc="-135" dirty="0">
                <a:latin typeface="Tahoma"/>
                <a:cs typeface="Tahoma"/>
              </a:rPr>
              <a:t> </a:t>
            </a:r>
            <a:r>
              <a:rPr sz="1950" spc="-25" dirty="0">
                <a:latin typeface="Tahoma"/>
                <a:cs typeface="Tahoma"/>
              </a:rPr>
              <a:t>are</a:t>
            </a:r>
            <a:endParaRPr sz="1950" dirty="0">
              <a:latin typeface="Tahoma"/>
              <a:cs typeface="Tahoma"/>
            </a:endParaRPr>
          </a:p>
          <a:p>
            <a:pPr marL="295275" indent="-282575">
              <a:lnSpc>
                <a:spcPct val="100000"/>
              </a:lnSpc>
              <a:spcBef>
                <a:spcPts val="10"/>
              </a:spcBef>
              <a:buFont typeface="Arial MT"/>
              <a:buChar char="•"/>
              <a:tabLst>
                <a:tab pos="295275" algn="l"/>
              </a:tabLst>
            </a:pPr>
            <a:r>
              <a:rPr sz="1950" spc="-25" dirty="0">
                <a:latin typeface="Tahoma"/>
                <a:cs typeface="Tahoma"/>
              </a:rPr>
              <a:t>What</a:t>
            </a:r>
            <a:r>
              <a:rPr sz="1950" spc="-80" dirty="0">
                <a:latin typeface="Tahoma"/>
                <a:cs typeface="Tahoma"/>
              </a:rPr>
              <a:t> </a:t>
            </a:r>
            <a:r>
              <a:rPr sz="1950" spc="-20" dirty="0">
                <a:latin typeface="Tahoma"/>
                <a:cs typeface="Tahoma"/>
              </a:rPr>
              <a:t>technology</a:t>
            </a:r>
            <a:r>
              <a:rPr sz="1950" spc="-114" dirty="0">
                <a:latin typeface="Tahoma"/>
                <a:cs typeface="Tahoma"/>
              </a:rPr>
              <a:t> </a:t>
            </a:r>
            <a:r>
              <a:rPr sz="1950" dirty="0">
                <a:latin typeface="Tahoma"/>
                <a:cs typeface="Tahoma"/>
              </a:rPr>
              <a:t>or</a:t>
            </a:r>
            <a:r>
              <a:rPr sz="1950" spc="-110" dirty="0">
                <a:latin typeface="Tahoma"/>
                <a:cs typeface="Tahoma"/>
              </a:rPr>
              <a:t> </a:t>
            </a:r>
            <a:r>
              <a:rPr sz="1950" dirty="0">
                <a:latin typeface="Tahoma"/>
                <a:cs typeface="Tahoma"/>
              </a:rPr>
              <a:t>data</a:t>
            </a:r>
            <a:r>
              <a:rPr sz="1950" spc="-120" dirty="0">
                <a:latin typeface="Tahoma"/>
                <a:cs typeface="Tahoma"/>
              </a:rPr>
              <a:t> </a:t>
            </a:r>
            <a:r>
              <a:rPr sz="1950" spc="-90" dirty="0">
                <a:latin typeface="Tahoma"/>
                <a:cs typeface="Tahoma"/>
              </a:rPr>
              <a:t>it</a:t>
            </a:r>
            <a:r>
              <a:rPr sz="1950" spc="-75" dirty="0">
                <a:latin typeface="Tahoma"/>
                <a:cs typeface="Tahoma"/>
              </a:rPr>
              <a:t> </a:t>
            </a:r>
            <a:r>
              <a:rPr sz="1950" spc="-65" dirty="0">
                <a:latin typeface="Tahoma"/>
                <a:cs typeface="Tahoma"/>
              </a:rPr>
              <a:t>will</a:t>
            </a:r>
            <a:r>
              <a:rPr sz="1950" spc="-80" dirty="0">
                <a:latin typeface="Tahoma"/>
                <a:cs typeface="Tahoma"/>
              </a:rPr>
              <a:t> </a:t>
            </a:r>
            <a:r>
              <a:rPr sz="1950" spc="-25" dirty="0">
                <a:latin typeface="Tahoma"/>
                <a:cs typeface="Tahoma"/>
              </a:rPr>
              <a:t>use</a:t>
            </a:r>
            <a:endParaRPr sz="1950" dirty="0">
              <a:latin typeface="Tahoma"/>
              <a:cs typeface="Tahoma"/>
            </a:endParaRPr>
          </a:p>
          <a:p>
            <a:pPr marL="295275" indent="-282575">
              <a:lnSpc>
                <a:spcPct val="100000"/>
              </a:lnSpc>
              <a:spcBef>
                <a:spcPts val="75"/>
              </a:spcBef>
              <a:buFont typeface="Arial MT"/>
              <a:buChar char="•"/>
              <a:tabLst>
                <a:tab pos="295275" algn="l"/>
              </a:tabLst>
            </a:pPr>
            <a:r>
              <a:rPr sz="1950" spc="-25" dirty="0">
                <a:latin typeface="Tahoma"/>
                <a:cs typeface="Tahoma"/>
              </a:rPr>
              <a:t>What</a:t>
            </a:r>
            <a:r>
              <a:rPr sz="1950" spc="-90" dirty="0">
                <a:latin typeface="Tahoma"/>
                <a:cs typeface="Tahoma"/>
              </a:rPr>
              <a:t> </a:t>
            </a:r>
            <a:r>
              <a:rPr sz="1950" spc="-10" dirty="0">
                <a:latin typeface="Tahoma"/>
                <a:cs typeface="Tahoma"/>
              </a:rPr>
              <a:t>outcome</a:t>
            </a:r>
            <a:r>
              <a:rPr sz="1950" spc="-120" dirty="0">
                <a:latin typeface="Tahoma"/>
                <a:cs typeface="Tahoma"/>
              </a:rPr>
              <a:t> </a:t>
            </a:r>
            <a:r>
              <a:rPr sz="1950" spc="-90" dirty="0">
                <a:latin typeface="Tahoma"/>
                <a:cs typeface="Tahoma"/>
              </a:rPr>
              <a:t>it</a:t>
            </a:r>
            <a:r>
              <a:rPr sz="1950" spc="-75" dirty="0">
                <a:latin typeface="Tahoma"/>
                <a:cs typeface="Tahoma"/>
              </a:rPr>
              <a:t> </a:t>
            </a:r>
            <a:r>
              <a:rPr sz="1950" spc="-10" dirty="0">
                <a:latin typeface="Tahoma"/>
                <a:cs typeface="Tahoma"/>
              </a:rPr>
              <a:t>aims</a:t>
            </a:r>
            <a:r>
              <a:rPr sz="1950" spc="-125" dirty="0">
                <a:latin typeface="Tahoma"/>
                <a:cs typeface="Tahoma"/>
              </a:rPr>
              <a:t> </a:t>
            </a:r>
            <a:r>
              <a:rPr sz="1950" spc="-20" dirty="0">
                <a:latin typeface="Tahoma"/>
                <a:cs typeface="Tahoma"/>
              </a:rPr>
              <a:t>to</a:t>
            </a:r>
            <a:r>
              <a:rPr sz="1950" spc="-135" dirty="0">
                <a:latin typeface="Tahoma"/>
                <a:cs typeface="Tahoma"/>
              </a:rPr>
              <a:t> </a:t>
            </a:r>
            <a:r>
              <a:rPr sz="1950" spc="-10" dirty="0">
                <a:latin typeface="Tahoma"/>
                <a:cs typeface="Tahoma"/>
              </a:rPr>
              <a:t>improve</a:t>
            </a:r>
            <a:endParaRPr sz="1950" dirty="0">
              <a:latin typeface="Tahoma"/>
              <a:cs typeface="Tahoma"/>
            </a:endParaRPr>
          </a:p>
          <a:p>
            <a:pPr marL="12700">
              <a:lnSpc>
                <a:spcPct val="100000"/>
              </a:lnSpc>
              <a:spcBef>
                <a:spcPts val="1125"/>
              </a:spcBef>
            </a:pPr>
            <a:r>
              <a:rPr sz="2450" b="1" i="1" dirty="0">
                <a:solidFill>
                  <a:srgbClr val="040C28"/>
                </a:solidFill>
                <a:latin typeface="Calibri"/>
                <a:cs typeface="Calibri"/>
              </a:rPr>
              <a:t>What</a:t>
            </a:r>
            <a:r>
              <a:rPr sz="2450" b="1" i="1" spc="25" dirty="0">
                <a:solidFill>
                  <a:srgbClr val="040C28"/>
                </a:solidFill>
                <a:latin typeface="Calibri"/>
                <a:cs typeface="Calibri"/>
              </a:rPr>
              <a:t> </a:t>
            </a:r>
            <a:r>
              <a:rPr sz="2450" b="1" i="1" dirty="0">
                <a:solidFill>
                  <a:srgbClr val="040C28"/>
                </a:solidFill>
                <a:latin typeface="Calibri"/>
                <a:cs typeface="Calibri"/>
              </a:rPr>
              <a:t>are</a:t>
            </a:r>
            <a:r>
              <a:rPr sz="2450" b="1" i="1" spc="-10" dirty="0">
                <a:solidFill>
                  <a:srgbClr val="040C28"/>
                </a:solidFill>
                <a:latin typeface="Calibri"/>
                <a:cs typeface="Calibri"/>
              </a:rPr>
              <a:t> </a:t>
            </a:r>
            <a:r>
              <a:rPr sz="2450" b="1" i="1" dirty="0">
                <a:solidFill>
                  <a:srgbClr val="040C28"/>
                </a:solidFill>
                <a:latin typeface="Calibri"/>
                <a:cs typeface="Calibri"/>
              </a:rPr>
              <a:t>the</a:t>
            </a:r>
            <a:r>
              <a:rPr sz="2450" b="1" i="1" spc="55" dirty="0">
                <a:solidFill>
                  <a:srgbClr val="040C28"/>
                </a:solidFill>
                <a:latin typeface="Calibri"/>
                <a:cs typeface="Calibri"/>
              </a:rPr>
              <a:t> </a:t>
            </a:r>
            <a:r>
              <a:rPr sz="2450" b="1" i="1" spc="-10" dirty="0">
                <a:solidFill>
                  <a:srgbClr val="040C28"/>
                </a:solidFill>
                <a:latin typeface="Calibri"/>
                <a:cs typeface="Calibri"/>
              </a:rPr>
              <a:t>requirements?</a:t>
            </a:r>
            <a:endParaRPr sz="2450" dirty="0">
              <a:latin typeface="Calibri"/>
              <a:cs typeface="Calibri"/>
            </a:endParaRPr>
          </a:p>
          <a:p>
            <a:pPr marL="12700">
              <a:lnSpc>
                <a:spcPct val="100000"/>
              </a:lnSpc>
              <a:spcBef>
                <a:spcPts val="95"/>
              </a:spcBef>
            </a:pPr>
            <a:r>
              <a:rPr sz="1950" dirty="0">
                <a:latin typeface="Tahoma"/>
                <a:cs typeface="Tahoma"/>
              </a:rPr>
              <a:t>Use</a:t>
            </a:r>
            <a:r>
              <a:rPr sz="1950" spc="-55" dirty="0">
                <a:latin typeface="Tahoma"/>
                <a:cs typeface="Tahoma"/>
              </a:rPr>
              <a:t> </a:t>
            </a:r>
            <a:r>
              <a:rPr sz="1950" spc="-20" dirty="0">
                <a:latin typeface="Tahoma"/>
                <a:cs typeface="Tahoma"/>
              </a:rPr>
              <a:t>no</a:t>
            </a:r>
            <a:r>
              <a:rPr sz="1950" spc="-125" dirty="0">
                <a:latin typeface="Tahoma"/>
                <a:cs typeface="Tahoma"/>
              </a:rPr>
              <a:t> </a:t>
            </a:r>
            <a:r>
              <a:rPr sz="1950" spc="-10" dirty="0">
                <a:latin typeface="Tahoma"/>
                <a:cs typeface="Tahoma"/>
              </a:rPr>
              <a:t>more</a:t>
            </a:r>
            <a:r>
              <a:rPr sz="1950" spc="-105" dirty="0">
                <a:latin typeface="Tahoma"/>
                <a:cs typeface="Tahoma"/>
              </a:rPr>
              <a:t> </a:t>
            </a:r>
            <a:r>
              <a:rPr sz="1950" spc="-35" dirty="0">
                <a:latin typeface="Tahoma"/>
                <a:cs typeface="Tahoma"/>
              </a:rPr>
              <a:t>than</a:t>
            </a:r>
            <a:r>
              <a:rPr sz="1950" spc="-114" dirty="0">
                <a:latin typeface="Tahoma"/>
                <a:cs typeface="Tahoma"/>
              </a:rPr>
              <a:t> </a:t>
            </a:r>
            <a:r>
              <a:rPr sz="1950" dirty="0">
                <a:latin typeface="Tahoma"/>
                <a:cs typeface="Tahoma"/>
              </a:rPr>
              <a:t>1</a:t>
            </a:r>
            <a:r>
              <a:rPr sz="1950" spc="-100" dirty="0">
                <a:latin typeface="Tahoma"/>
                <a:cs typeface="Tahoma"/>
              </a:rPr>
              <a:t> </a:t>
            </a:r>
            <a:r>
              <a:rPr sz="1950" dirty="0">
                <a:latin typeface="Tahoma"/>
                <a:cs typeface="Tahoma"/>
              </a:rPr>
              <a:t>paragraph</a:t>
            </a:r>
            <a:r>
              <a:rPr sz="1950" spc="-60" dirty="0">
                <a:latin typeface="Tahoma"/>
                <a:cs typeface="Tahoma"/>
              </a:rPr>
              <a:t> </a:t>
            </a:r>
            <a:r>
              <a:rPr sz="1950" spc="-20" dirty="0">
                <a:latin typeface="Tahoma"/>
                <a:cs typeface="Tahoma"/>
              </a:rPr>
              <a:t>to</a:t>
            </a:r>
            <a:r>
              <a:rPr sz="1950" spc="-65" dirty="0">
                <a:latin typeface="Tahoma"/>
                <a:cs typeface="Tahoma"/>
              </a:rPr>
              <a:t> </a:t>
            </a:r>
            <a:r>
              <a:rPr sz="1950" spc="-20" dirty="0">
                <a:latin typeface="Tahoma"/>
                <a:cs typeface="Tahoma"/>
              </a:rPr>
              <a:t>state</a:t>
            </a:r>
            <a:r>
              <a:rPr sz="1950" spc="-105" dirty="0">
                <a:latin typeface="Tahoma"/>
                <a:cs typeface="Tahoma"/>
              </a:rPr>
              <a:t> </a:t>
            </a:r>
            <a:r>
              <a:rPr sz="1950" spc="-20" dirty="0">
                <a:latin typeface="Tahoma"/>
                <a:cs typeface="Tahoma"/>
              </a:rPr>
              <a:t>your</a:t>
            </a:r>
            <a:r>
              <a:rPr sz="1950" spc="-100" dirty="0">
                <a:latin typeface="Tahoma"/>
                <a:cs typeface="Tahoma"/>
              </a:rPr>
              <a:t> </a:t>
            </a:r>
            <a:r>
              <a:rPr sz="1950" spc="-35" dirty="0">
                <a:latin typeface="Tahoma"/>
                <a:cs typeface="Tahoma"/>
              </a:rPr>
              <a:t>solution.</a:t>
            </a:r>
            <a:r>
              <a:rPr sz="1950" spc="-105" dirty="0">
                <a:latin typeface="Tahoma"/>
                <a:cs typeface="Tahoma"/>
              </a:rPr>
              <a:t> </a:t>
            </a:r>
            <a:r>
              <a:rPr sz="1950" spc="-195" dirty="0">
                <a:latin typeface="Tahoma"/>
                <a:cs typeface="Tahoma"/>
              </a:rPr>
              <a:t>It</a:t>
            </a:r>
            <a:r>
              <a:rPr sz="1950" spc="-70" dirty="0">
                <a:latin typeface="Tahoma"/>
                <a:cs typeface="Tahoma"/>
              </a:rPr>
              <a:t> </a:t>
            </a:r>
            <a:r>
              <a:rPr sz="1950" spc="-10" dirty="0">
                <a:latin typeface="Tahoma"/>
                <a:cs typeface="Tahoma"/>
              </a:rPr>
              <a:t>should</a:t>
            </a:r>
            <a:r>
              <a:rPr sz="1950" spc="-100" dirty="0">
                <a:latin typeface="Tahoma"/>
                <a:cs typeface="Tahoma"/>
              </a:rPr>
              <a:t> </a:t>
            </a:r>
            <a:r>
              <a:rPr sz="1950" dirty="0">
                <a:latin typeface="Tahoma"/>
                <a:cs typeface="Tahoma"/>
              </a:rPr>
              <a:t>address</a:t>
            </a:r>
            <a:r>
              <a:rPr sz="1950" spc="-110" dirty="0">
                <a:latin typeface="Tahoma"/>
                <a:cs typeface="Tahoma"/>
              </a:rPr>
              <a:t> </a:t>
            </a:r>
            <a:r>
              <a:rPr sz="1950" spc="-20" dirty="0">
                <a:latin typeface="Tahoma"/>
                <a:cs typeface="Tahoma"/>
              </a:rPr>
              <a:t>your</a:t>
            </a:r>
            <a:r>
              <a:rPr sz="1950" spc="-40" dirty="0">
                <a:latin typeface="Tahoma"/>
                <a:cs typeface="Tahoma"/>
              </a:rPr>
              <a:t> </a:t>
            </a:r>
            <a:r>
              <a:rPr sz="1950" spc="-10" dirty="0">
                <a:latin typeface="Tahoma"/>
                <a:cs typeface="Tahoma"/>
              </a:rPr>
              <a:t>problem.</a:t>
            </a:r>
            <a:endParaRPr sz="1950" dirty="0">
              <a:latin typeface="Tahoma"/>
              <a:cs typeface="Tahoma"/>
            </a:endParaRPr>
          </a:p>
          <a:p>
            <a:pPr marL="12700" marR="5080">
              <a:lnSpc>
                <a:spcPct val="103200"/>
              </a:lnSpc>
              <a:spcBef>
                <a:spcPts val="2350"/>
              </a:spcBef>
            </a:pPr>
            <a:r>
              <a:rPr sz="1950" i="1" dirty="0">
                <a:solidFill>
                  <a:srgbClr val="3A3A3A"/>
                </a:solidFill>
                <a:latin typeface="Arial"/>
                <a:cs typeface="Arial"/>
              </a:rPr>
              <a:t>You</a:t>
            </a:r>
            <a:r>
              <a:rPr sz="1950" i="1" spc="45" dirty="0">
                <a:solidFill>
                  <a:srgbClr val="3A3A3A"/>
                </a:solidFill>
                <a:latin typeface="Arial"/>
                <a:cs typeface="Arial"/>
              </a:rPr>
              <a:t> </a:t>
            </a:r>
            <a:r>
              <a:rPr sz="1950" i="1" dirty="0">
                <a:solidFill>
                  <a:srgbClr val="3A3A3A"/>
                </a:solidFill>
                <a:latin typeface="Arial"/>
                <a:cs typeface="Arial"/>
              </a:rPr>
              <a:t>may</a:t>
            </a:r>
            <a:r>
              <a:rPr sz="1950" i="1" spc="40" dirty="0">
                <a:solidFill>
                  <a:srgbClr val="3A3A3A"/>
                </a:solidFill>
                <a:latin typeface="Arial"/>
                <a:cs typeface="Arial"/>
              </a:rPr>
              <a:t> </a:t>
            </a:r>
            <a:r>
              <a:rPr sz="1950" i="1" dirty="0">
                <a:solidFill>
                  <a:srgbClr val="3A3A3A"/>
                </a:solidFill>
                <a:latin typeface="Arial"/>
                <a:cs typeface="Arial"/>
              </a:rPr>
              <a:t>use</a:t>
            </a:r>
            <a:r>
              <a:rPr sz="1950" i="1" spc="45" dirty="0">
                <a:solidFill>
                  <a:srgbClr val="3A3A3A"/>
                </a:solidFill>
                <a:latin typeface="Arial"/>
                <a:cs typeface="Arial"/>
              </a:rPr>
              <a:t> </a:t>
            </a:r>
            <a:r>
              <a:rPr sz="1950" i="1" dirty="0">
                <a:solidFill>
                  <a:srgbClr val="3A3A3A"/>
                </a:solidFill>
                <a:latin typeface="Arial"/>
                <a:cs typeface="Arial"/>
              </a:rPr>
              <a:t>ChatGPT</a:t>
            </a:r>
            <a:r>
              <a:rPr sz="1950" i="1" spc="5" dirty="0">
                <a:solidFill>
                  <a:srgbClr val="3A3A3A"/>
                </a:solidFill>
                <a:latin typeface="Arial"/>
                <a:cs typeface="Arial"/>
              </a:rPr>
              <a:t> </a:t>
            </a:r>
            <a:r>
              <a:rPr sz="1950" i="1" dirty="0">
                <a:solidFill>
                  <a:srgbClr val="3A3A3A"/>
                </a:solidFill>
                <a:latin typeface="Arial"/>
                <a:cs typeface="Arial"/>
              </a:rPr>
              <a:t>or</a:t>
            </a:r>
            <a:r>
              <a:rPr sz="1950" i="1" spc="-5" dirty="0">
                <a:solidFill>
                  <a:srgbClr val="3A3A3A"/>
                </a:solidFill>
                <a:latin typeface="Arial"/>
                <a:cs typeface="Arial"/>
              </a:rPr>
              <a:t> </a:t>
            </a:r>
            <a:r>
              <a:rPr sz="1950" i="1" dirty="0">
                <a:solidFill>
                  <a:srgbClr val="3A3A3A"/>
                </a:solidFill>
                <a:latin typeface="Arial"/>
                <a:cs typeface="Arial"/>
              </a:rPr>
              <a:t>other</a:t>
            </a:r>
            <a:r>
              <a:rPr sz="1950" i="1" spc="-5" dirty="0">
                <a:solidFill>
                  <a:srgbClr val="3A3A3A"/>
                </a:solidFill>
                <a:latin typeface="Arial"/>
                <a:cs typeface="Arial"/>
              </a:rPr>
              <a:t> </a:t>
            </a:r>
            <a:r>
              <a:rPr sz="1950" i="1" dirty="0">
                <a:solidFill>
                  <a:srgbClr val="3A3A3A"/>
                </a:solidFill>
                <a:latin typeface="Arial"/>
                <a:cs typeface="Arial"/>
              </a:rPr>
              <a:t>AI</a:t>
            </a:r>
            <a:r>
              <a:rPr sz="1950" i="1" spc="45" dirty="0">
                <a:solidFill>
                  <a:srgbClr val="3A3A3A"/>
                </a:solidFill>
                <a:latin typeface="Arial"/>
                <a:cs typeface="Arial"/>
              </a:rPr>
              <a:t> </a:t>
            </a:r>
            <a:r>
              <a:rPr sz="1950" i="1" dirty="0">
                <a:solidFill>
                  <a:srgbClr val="3A3A3A"/>
                </a:solidFill>
                <a:latin typeface="Arial"/>
                <a:cs typeface="Arial"/>
              </a:rPr>
              <a:t>tools</a:t>
            </a:r>
            <a:r>
              <a:rPr sz="1950" i="1" spc="40" dirty="0">
                <a:solidFill>
                  <a:srgbClr val="3A3A3A"/>
                </a:solidFill>
                <a:latin typeface="Arial"/>
                <a:cs typeface="Arial"/>
              </a:rPr>
              <a:t> </a:t>
            </a:r>
            <a:r>
              <a:rPr sz="1950" i="1" dirty="0">
                <a:solidFill>
                  <a:srgbClr val="3A3A3A"/>
                </a:solidFill>
                <a:latin typeface="Arial"/>
                <a:cs typeface="Arial"/>
              </a:rPr>
              <a:t>to</a:t>
            </a:r>
            <a:r>
              <a:rPr sz="1950" i="1" spc="50" dirty="0">
                <a:solidFill>
                  <a:srgbClr val="3A3A3A"/>
                </a:solidFill>
                <a:latin typeface="Arial"/>
                <a:cs typeface="Arial"/>
              </a:rPr>
              <a:t> </a:t>
            </a:r>
            <a:r>
              <a:rPr sz="1950" i="1" dirty="0">
                <a:solidFill>
                  <a:srgbClr val="3A3A3A"/>
                </a:solidFill>
                <a:latin typeface="Arial"/>
                <a:cs typeface="Arial"/>
              </a:rPr>
              <a:t>improve</a:t>
            </a:r>
            <a:r>
              <a:rPr sz="1950" i="1" spc="45" dirty="0">
                <a:solidFill>
                  <a:srgbClr val="3A3A3A"/>
                </a:solidFill>
                <a:latin typeface="Arial"/>
                <a:cs typeface="Arial"/>
              </a:rPr>
              <a:t> </a:t>
            </a:r>
            <a:r>
              <a:rPr sz="1950" i="1" dirty="0">
                <a:solidFill>
                  <a:srgbClr val="3A3A3A"/>
                </a:solidFill>
                <a:latin typeface="Arial"/>
                <a:cs typeface="Arial"/>
              </a:rPr>
              <a:t>clarity,</a:t>
            </a:r>
            <a:r>
              <a:rPr sz="1950" i="1" spc="-15" dirty="0">
                <a:solidFill>
                  <a:srgbClr val="3A3A3A"/>
                </a:solidFill>
                <a:latin typeface="Arial"/>
                <a:cs typeface="Arial"/>
              </a:rPr>
              <a:t> </a:t>
            </a:r>
            <a:r>
              <a:rPr sz="1950" i="1" dirty="0">
                <a:solidFill>
                  <a:srgbClr val="3A3A3A"/>
                </a:solidFill>
                <a:latin typeface="Arial"/>
                <a:cs typeface="Arial"/>
              </a:rPr>
              <a:t>but</a:t>
            </a:r>
            <a:r>
              <a:rPr sz="1950" i="1" spc="50" dirty="0">
                <a:solidFill>
                  <a:srgbClr val="3A3A3A"/>
                </a:solidFill>
                <a:latin typeface="Arial"/>
                <a:cs typeface="Arial"/>
              </a:rPr>
              <a:t> </a:t>
            </a:r>
            <a:r>
              <a:rPr sz="1950" i="1" dirty="0">
                <a:solidFill>
                  <a:srgbClr val="3A3A3A"/>
                </a:solidFill>
                <a:latin typeface="Arial"/>
                <a:cs typeface="Arial"/>
              </a:rPr>
              <a:t>all</a:t>
            </a:r>
            <a:r>
              <a:rPr sz="1950" i="1" spc="30" dirty="0">
                <a:solidFill>
                  <a:srgbClr val="3A3A3A"/>
                </a:solidFill>
                <a:latin typeface="Arial"/>
                <a:cs typeface="Arial"/>
              </a:rPr>
              <a:t> </a:t>
            </a:r>
            <a:r>
              <a:rPr sz="1950" i="1" dirty="0">
                <a:solidFill>
                  <a:srgbClr val="3A3A3A"/>
                </a:solidFill>
                <a:latin typeface="Arial"/>
                <a:cs typeface="Arial"/>
              </a:rPr>
              <a:t>content</a:t>
            </a:r>
            <a:r>
              <a:rPr sz="1950" i="1" spc="-15" dirty="0">
                <a:solidFill>
                  <a:srgbClr val="3A3A3A"/>
                </a:solidFill>
                <a:latin typeface="Arial"/>
                <a:cs typeface="Arial"/>
              </a:rPr>
              <a:t> </a:t>
            </a:r>
            <a:r>
              <a:rPr sz="1950" i="1" dirty="0">
                <a:solidFill>
                  <a:srgbClr val="3A3A3A"/>
                </a:solidFill>
                <a:latin typeface="Arial"/>
                <a:cs typeface="Arial"/>
              </a:rPr>
              <a:t>must</a:t>
            </a:r>
            <a:r>
              <a:rPr sz="1950" i="1" spc="50" dirty="0">
                <a:solidFill>
                  <a:srgbClr val="3A3A3A"/>
                </a:solidFill>
                <a:latin typeface="Arial"/>
                <a:cs typeface="Arial"/>
              </a:rPr>
              <a:t> </a:t>
            </a:r>
            <a:r>
              <a:rPr sz="1950" i="1" dirty="0">
                <a:solidFill>
                  <a:srgbClr val="3A3A3A"/>
                </a:solidFill>
                <a:latin typeface="Arial"/>
                <a:cs typeface="Arial"/>
              </a:rPr>
              <a:t>come</a:t>
            </a:r>
            <a:r>
              <a:rPr sz="1950" i="1" spc="50" dirty="0">
                <a:solidFill>
                  <a:srgbClr val="3A3A3A"/>
                </a:solidFill>
                <a:latin typeface="Arial"/>
                <a:cs typeface="Arial"/>
              </a:rPr>
              <a:t> </a:t>
            </a:r>
            <a:r>
              <a:rPr sz="1950" i="1" dirty="0">
                <a:solidFill>
                  <a:srgbClr val="3A3A3A"/>
                </a:solidFill>
                <a:latin typeface="Arial"/>
                <a:cs typeface="Arial"/>
              </a:rPr>
              <a:t>from</a:t>
            </a:r>
            <a:r>
              <a:rPr sz="1950" i="1" spc="55" dirty="0">
                <a:solidFill>
                  <a:srgbClr val="3A3A3A"/>
                </a:solidFill>
                <a:latin typeface="Arial"/>
                <a:cs typeface="Arial"/>
              </a:rPr>
              <a:t> </a:t>
            </a:r>
            <a:r>
              <a:rPr sz="1950" i="1" dirty="0">
                <a:solidFill>
                  <a:srgbClr val="3A3A3A"/>
                </a:solidFill>
                <a:latin typeface="Arial"/>
                <a:cs typeface="Arial"/>
              </a:rPr>
              <a:t>your</a:t>
            </a:r>
            <a:r>
              <a:rPr sz="1950" i="1" spc="60" dirty="0">
                <a:solidFill>
                  <a:srgbClr val="3A3A3A"/>
                </a:solidFill>
                <a:latin typeface="Arial"/>
                <a:cs typeface="Arial"/>
              </a:rPr>
              <a:t> </a:t>
            </a:r>
            <a:r>
              <a:rPr sz="1950" i="1" dirty="0">
                <a:solidFill>
                  <a:srgbClr val="3A3A3A"/>
                </a:solidFill>
                <a:latin typeface="Arial"/>
                <a:cs typeface="Arial"/>
              </a:rPr>
              <a:t>analysis</a:t>
            </a:r>
            <a:r>
              <a:rPr sz="1950" i="1" spc="-20" dirty="0">
                <a:solidFill>
                  <a:srgbClr val="3A3A3A"/>
                </a:solidFill>
                <a:latin typeface="Arial"/>
                <a:cs typeface="Arial"/>
              </a:rPr>
              <a:t> </a:t>
            </a:r>
            <a:r>
              <a:rPr sz="1950" i="1" dirty="0">
                <a:solidFill>
                  <a:srgbClr val="3A3A3A"/>
                </a:solidFill>
                <a:latin typeface="Arial"/>
                <a:cs typeface="Arial"/>
              </a:rPr>
              <a:t>of</a:t>
            </a:r>
            <a:r>
              <a:rPr sz="1950" i="1" spc="50" dirty="0">
                <a:solidFill>
                  <a:srgbClr val="3A3A3A"/>
                </a:solidFill>
                <a:latin typeface="Arial"/>
                <a:cs typeface="Arial"/>
              </a:rPr>
              <a:t> </a:t>
            </a:r>
            <a:r>
              <a:rPr sz="1950" i="1" dirty="0">
                <a:solidFill>
                  <a:srgbClr val="3A3A3A"/>
                </a:solidFill>
                <a:latin typeface="Arial"/>
                <a:cs typeface="Arial"/>
              </a:rPr>
              <a:t>the</a:t>
            </a:r>
            <a:r>
              <a:rPr sz="1950" i="1" spc="-15" dirty="0">
                <a:solidFill>
                  <a:srgbClr val="3A3A3A"/>
                </a:solidFill>
                <a:latin typeface="Arial"/>
                <a:cs typeface="Arial"/>
              </a:rPr>
              <a:t> </a:t>
            </a:r>
            <a:r>
              <a:rPr sz="1950" i="1" dirty="0">
                <a:solidFill>
                  <a:srgbClr val="3A3A3A"/>
                </a:solidFill>
                <a:latin typeface="Arial"/>
                <a:cs typeface="Arial"/>
              </a:rPr>
              <a:t>case.</a:t>
            </a:r>
            <a:r>
              <a:rPr sz="1950" i="1" spc="45" dirty="0">
                <a:solidFill>
                  <a:srgbClr val="3A3A3A"/>
                </a:solidFill>
                <a:latin typeface="Arial"/>
                <a:cs typeface="Arial"/>
              </a:rPr>
              <a:t> </a:t>
            </a:r>
            <a:r>
              <a:rPr sz="1950" i="1" dirty="0">
                <a:solidFill>
                  <a:srgbClr val="3A3A3A"/>
                </a:solidFill>
                <a:latin typeface="Arial"/>
                <a:cs typeface="Arial"/>
              </a:rPr>
              <a:t>Generic</a:t>
            </a:r>
            <a:r>
              <a:rPr sz="1950" i="1" spc="40" dirty="0">
                <a:solidFill>
                  <a:srgbClr val="3A3A3A"/>
                </a:solidFill>
                <a:latin typeface="Arial"/>
                <a:cs typeface="Arial"/>
              </a:rPr>
              <a:t> or </a:t>
            </a:r>
            <a:r>
              <a:rPr sz="1950" i="1" dirty="0">
                <a:solidFill>
                  <a:srgbClr val="3A3A3A"/>
                </a:solidFill>
                <a:latin typeface="Arial"/>
                <a:cs typeface="Arial"/>
              </a:rPr>
              <a:t>mismatched</a:t>
            </a:r>
            <a:r>
              <a:rPr sz="1950" i="1" spc="70" dirty="0">
                <a:solidFill>
                  <a:srgbClr val="3A3A3A"/>
                </a:solidFill>
                <a:latin typeface="Arial"/>
                <a:cs typeface="Arial"/>
              </a:rPr>
              <a:t> </a:t>
            </a:r>
            <a:r>
              <a:rPr sz="1950" i="1" dirty="0">
                <a:solidFill>
                  <a:srgbClr val="3A3A3A"/>
                </a:solidFill>
                <a:latin typeface="Arial"/>
                <a:cs typeface="Arial"/>
              </a:rPr>
              <a:t>content will</a:t>
            </a:r>
            <a:r>
              <a:rPr sz="1950" i="1" spc="55" dirty="0">
                <a:solidFill>
                  <a:srgbClr val="3A3A3A"/>
                </a:solidFill>
                <a:latin typeface="Arial"/>
                <a:cs typeface="Arial"/>
              </a:rPr>
              <a:t> </a:t>
            </a:r>
            <a:r>
              <a:rPr sz="1950" i="1" dirty="0">
                <a:solidFill>
                  <a:srgbClr val="3A3A3A"/>
                </a:solidFill>
                <a:latin typeface="Arial"/>
                <a:cs typeface="Arial"/>
              </a:rPr>
              <a:t>have</a:t>
            </a:r>
            <a:r>
              <a:rPr sz="1950" i="1" spc="5" dirty="0">
                <a:solidFill>
                  <a:srgbClr val="3A3A3A"/>
                </a:solidFill>
                <a:latin typeface="Arial"/>
                <a:cs typeface="Arial"/>
              </a:rPr>
              <a:t> </a:t>
            </a:r>
            <a:r>
              <a:rPr sz="1950" i="1" dirty="0">
                <a:solidFill>
                  <a:srgbClr val="3A3A3A"/>
                </a:solidFill>
                <a:latin typeface="Arial"/>
                <a:cs typeface="Arial"/>
              </a:rPr>
              <a:t>reduced</a:t>
            </a:r>
            <a:r>
              <a:rPr sz="1950" i="1" spc="70" dirty="0">
                <a:solidFill>
                  <a:srgbClr val="3A3A3A"/>
                </a:solidFill>
                <a:latin typeface="Arial"/>
                <a:cs typeface="Arial"/>
              </a:rPr>
              <a:t> </a:t>
            </a:r>
            <a:r>
              <a:rPr sz="1950" i="1" spc="-10" dirty="0">
                <a:solidFill>
                  <a:srgbClr val="3A3A3A"/>
                </a:solidFill>
                <a:latin typeface="Arial"/>
                <a:cs typeface="Arial"/>
              </a:rPr>
              <a:t>credit.</a:t>
            </a:r>
            <a:endParaRPr sz="1950" dirty="0">
              <a:latin typeface="Arial"/>
              <a:cs typeface="Arial"/>
            </a:endParaRPr>
          </a:p>
          <a:p>
            <a:pPr marL="127000">
              <a:lnSpc>
                <a:spcPct val="100000"/>
              </a:lnSpc>
              <a:spcBef>
                <a:spcPts val="1495"/>
              </a:spcBef>
            </a:pPr>
            <a:r>
              <a:rPr sz="2950" b="1" dirty="0">
                <a:solidFill>
                  <a:srgbClr val="003CA4"/>
                </a:solidFill>
                <a:latin typeface="Calibri"/>
                <a:cs typeface="Calibri"/>
              </a:rPr>
              <a:t>Solution</a:t>
            </a:r>
            <a:r>
              <a:rPr sz="2950" b="1" spc="-30" dirty="0">
                <a:solidFill>
                  <a:srgbClr val="003CA4"/>
                </a:solidFill>
                <a:latin typeface="Calibri"/>
                <a:cs typeface="Calibri"/>
              </a:rPr>
              <a:t> </a:t>
            </a:r>
            <a:r>
              <a:rPr sz="2950" b="1" spc="-10" dirty="0">
                <a:solidFill>
                  <a:srgbClr val="003CA4"/>
                </a:solidFill>
                <a:latin typeface="Calibri"/>
                <a:cs typeface="Calibri"/>
              </a:rPr>
              <a:t>Statement</a:t>
            </a:r>
            <a:endParaRPr sz="2950"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2636" y="857430"/>
            <a:ext cx="8075295" cy="733425"/>
          </a:xfrm>
          <a:prstGeom prst="rect">
            <a:avLst/>
          </a:prstGeom>
        </p:spPr>
        <p:txBody>
          <a:bodyPr vert="horz" wrap="square" lIns="0" tIns="11430" rIns="0" bIns="0" rtlCol="0">
            <a:spAutoFit/>
          </a:bodyPr>
          <a:lstStyle/>
          <a:p>
            <a:pPr marL="12700">
              <a:lnSpc>
                <a:spcPct val="100000"/>
              </a:lnSpc>
              <a:spcBef>
                <a:spcPts val="90"/>
              </a:spcBef>
            </a:pPr>
            <a:r>
              <a:rPr dirty="0"/>
              <a:t>3.</a:t>
            </a:r>
            <a:r>
              <a:rPr spc="-160" dirty="0"/>
              <a:t> </a:t>
            </a:r>
            <a:r>
              <a:rPr spc="-20" dirty="0"/>
              <a:t>SOLUTION</a:t>
            </a:r>
            <a:r>
              <a:rPr spc="-170" dirty="0"/>
              <a:t> </a:t>
            </a:r>
            <a:r>
              <a:rPr spc="-10" dirty="0"/>
              <a:t>COMPONENTS</a:t>
            </a:r>
          </a:p>
        </p:txBody>
      </p:sp>
      <p:sp>
        <p:nvSpPr>
          <p:cNvPr id="3" name="object 3"/>
          <p:cNvSpPr txBox="1"/>
          <p:nvPr/>
        </p:nvSpPr>
        <p:spPr>
          <a:xfrm>
            <a:off x="1822636" y="1461474"/>
            <a:ext cx="14947900" cy="2752090"/>
          </a:xfrm>
          <a:prstGeom prst="rect">
            <a:avLst/>
          </a:prstGeom>
        </p:spPr>
        <p:txBody>
          <a:bodyPr vert="horz" wrap="square" lIns="0" tIns="127635" rIns="0" bIns="0" rtlCol="0">
            <a:spAutoFit/>
          </a:bodyPr>
          <a:lstStyle/>
          <a:p>
            <a:pPr marL="12700">
              <a:lnSpc>
                <a:spcPct val="100000"/>
              </a:lnSpc>
              <a:spcBef>
                <a:spcPts val="1005"/>
              </a:spcBef>
            </a:pPr>
            <a:r>
              <a:rPr sz="1950" dirty="0">
                <a:latin typeface="Tahoma"/>
                <a:cs typeface="Tahoma"/>
              </a:rPr>
              <a:t>Complete</a:t>
            </a:r>
            <a:r>
              <a:rPr sz="1950" spc="-85" dirty="0">
                <a:latin typeface="Tahoma"/>
                <a:cs typeface="Tahoma"/>
              </a:rPr>
              <a:t> </a:t>
            </a:r>
            <a:r>
              <a:rPr sz="1950" spc="-20" dirty="0">
                <a:latin typeface="Tahoma"/>
                <a:cs typeface="Tahoma"/>
              </a:rPr>
              <a:t>the</a:t>
            </a:r>
            <a:r>
              <a:rPr sz="1950" spc="-85" dirty="0">
                <a:latin typeface="Tahoma"/>
                <a:cs typeface="Tahoma"/>
              </a:rPr>
              <a:t> </a:t>
            </a:r>
            <a:r>
              <a:rPr sz="1950" spc="-50" dirty="0">
                <a:latin typeface="Tahoma"/>
                <a:cs typeface="Tahoma"/>
              </a:rPr>
              <a:t>following</a:t>
            </a:r>
            <a:r>
              <a:rPr sz="1950" spc="-65" dirty="0">
                <a:latin typeface="Tahoma"/>
                <a:cs typeface="Tahoma"/>
              </a:rPr>
              <a:t> </a:t>
            </a:r>
            <a:r>
              <a:rPr sz="1950" spc="-10" dirty="0">
                <a:latin typeface="Tahoma"/>
                <a:cs typeface="Tahoma"/>
              </a:rPr>
              <a:t>table.</a:t>
            </a:r>
            <a:endParaRPr sz="1950">
              <a:latin typeface="Tahoma"/>
              <a:cs typeface="Tahoma"/>
            </a:endParaRPr>
          </a:p>
          <a:p>
            <a:pPr marL="12700">
              <a:lnSpc>
                <a:spcPct val="100000"/>
              </a:lnSpc>
              <a:spcBef>
                <a:spcPts val="1120"/>
              </a:spcBef>
            </a:pPr>
            <a:r>
              <a:rPr sz="2450" b="1" i="1" dirty="0">
                <a:solidFill>
                  <a:srgbClr val="040C28"/>
                </a:solidFill>
                <a:latin typeface="Calibri"/>
                <a:cs typeface="Calibri"/>
              </a:rPr>
              <a:t>What</a:t>
            </a:r>
            <a:r>
              <a:rPr sz="2450" b="1" i="1" spc="25" dirty="0">
                <a:solidFill>
                  <a:srgbClr val="040C28"/>
                </a:solidFill>
                <a:latin typeface="Calibri"/>
                <a:cs typeface="Calibri"/>
              </a:rPr>
              <a:t> </a:t>
            </a:r>
            <a:r>
              <a:rPr sz="2450" b="1" i="1" dirty="0">
                <a:solidFill>
                  <a:srgbClr val="040C28"/>
                </a:solidFill>
                <a:latin typeface="Calibri"/>
                <a:cs typeface="Calibri"/>
              </a:rPr>
              <a:t>are</a:t>
            </a:r>
            <a:r>
              <a:rPr sz="2450" b="1" i="1" spc="-10" dirty="0">
                <a:solidFill>
                  <a:srgbClr val="040C28"/>
                </a:solidFill>
                <a:latin typeface="Calibri"/>
                <a:cs typeface="Calibri"/>
              </a:rPr>
              <a:t> </a:t>
            </a:r>
            <a:r>
              <a:rPr sz="2450" b="1" i="1" dirty="0">
                <a:solidFill>
                  <a:srgbClr val="040C28"/>
                </a:solidFill>
                <a:latin typeface="Calibri"/>
                <a:cs typeface="Calibri"/>
              </a:rPr>
              <a:t>the</a:t>
            </a:r>
            <a:r>
              <a:rPr sz="2450" b="1" i="1" spc="55" dirty="0">
                <a:solidFill>
                  <a:srgbClr val="040C28"/>
                </a:solidFill>
                <a:latin typeface="Calibri"/>
                <a:cs typeface="Calibri"/>
              </a:rPr>
              <a:t> </a:t>
            </a:r>
            <a:r>
              <a:rPr sz="2450" b="1" i="1" spc="-10" dirty="0">
                <a:solidFill>
                  <a:srgbClr val="040C28"/>
                </a:solidFill>
                <a:latin typeface="Calibri"/>
                <a:cs typeface="Calibri"/>
              </a:rPr>
              <a:t>requirements?</a:t>
            </a:r>
            <a:endParaRPr sz="2450">
              <a:latin typeface="Calibri"/>
              <a:cs typeface="Calibri"/>
            </a:endParaRPr>
          </a:p>
          <a:p>
            <a:pPr marL="12700" marR="5080">
              <a:lnSpc>
                <a:spcPct val="103200"/>
              </a:lnSpc>
              <a:spcBef>
                <a:spcPts val="20"/>
              </a:spcBef>
            </a:pPr>
            <a:r>
              <a:rPr sz="1950" i="1" dirty="0">
                <a:solidFill>
                  <a:srgbClr val="3A3A3A"/>
                </a:solidFill>
                <a:latin typeface="Arial"/>
                <a:cs typeface="Arial"/>
              </a:rPr>
              <a:t>Your</a:t>
            </a:r>
            <a:r>
              <a:rPr sz="1950" i="1" spc="75" dirty="0">
                <a:solidFill>
                  <a:srgbClr val="3A3A3A"/>
                </a:solidFill>
                <a:latin typeface="Arial"/>
                <a:cs typeface="Arial"/>
              </a:rPr>
              <a:t> </a:t>
            </a:r>
            <a:r>
              <a:rPr sz="1950" i="1" dirty="0">
                <a:solidFill>
                  <a:srgbClr val="3A3A3A"/>
                </a:solidFill>
                <a:latin typeface="Arial"/>
                <a:cs typeface="Arial"/>
              </a:rPr>
              <a:t>answers</a:t>
            </a:r>
            <a:r>
              <a:rPr sz="1950" i="1" spc="50" dirty="0">
                <a:solidFill>
                  <a:srgbClr val="3A3A3A"/>
                </a:solidFill>
                <a:latin typeface="Arial"/>
                <a:cs typeface="Arial"/>
              </a:rPr>
              <a:t> </a:t>
            </a:r>
            <a:r>
              <a:rPr sz="1950" i="1" dirty="0">
                <a:solidFill>
                  <a:srgbClr val="3A3A3A"/>
                </a:solidFill>
                <a:latin typeface="Arial"/>
                <a:cs typeface="Arial"/>
              </a:rPr>
              <a:t>must:</a:t>
            </a:r>
            <a:r>
              <a:rPr sz="1950" i="1" spc="65" dirty="0">
                <a:solidFill>
                  <a:srgbClr val="3A3A3A"/>
                </a:solidFill>
                <a:latin typeface="Arial"/>
                <a:cs typeface="Arial"/>
              </a:rPr>
              <a:t> </a:t>
            </a:r>
            <a:r>
              <a:rPr sz="1950" i="1" dirty="0">
                <a:solidFill>
                  <a:srgbClr val="3A3A3A"/>
                </a:solidFill>
                <a:latin typeface="Arial"/>
                <a:cs typeface="Arial"/>
              </a:rPr>
              <a:t>Clearly</a:t>
            </a:r>
            <a:r>
              <a:rPr sz="1950" i="1" spc="-5" dirty="0">
                <a:solidFill>
                  <a:srgbClr val="3A3A3A"/>
                </a:solidFill>
                <a:latin typeface="Arial"/>
                <a:cs typeface="Arial"/>
              </a:rPr>
              <a:t> </a:t>
            </a:r>
            <a:r>
              <a:rPr sz="1950" i="1" dirty="0">
                <a:solidFill>
                  <a:srgbClr val="3A3A3A"/>
                </a:solidFill>
                <a:latin typeface="Arial"/>
                <a:cs typeface="Arial"/>
              </a:rPr>
              <a:t>reflect all</a:t>
            </a:r>
            <a:r>
              <a:rPr sz="1950" i="1" spc="55" dirty="0">
                <a:solidFill>
                  <a:srgbClr val="3A3A3A"/>
                </a:solidFill>
                <a:latin typeface="Arial"/>
                <a:cs typeface="Arial"/>
              </a:rPr>
              <a:t> </a:t>
            </a:r>
            <a:r>
              <a:rPr sz="1950" i="1" dirty="0">
                <a:solidFill>
                  <a:srgbClr val="3A3A3A"/>
                </a:solidFill>
                <a:latin typeface="Arial"/>
                <a:cs typeface="Arial"/>
              </a:rPr>
              <a:t>listed</a:t>
            </a:r>
            <a:r>
              <a:rPr sz="1950" i="1" spc="65" dirty="0">
                <a:solidFill>
                  <a:srgbClr val="3A3A3A"/>
                </a:solidFill>
                <a:latin typeface="Arial"/>
                <a:cs typeface="Arial"/>
              </a:rPr>
              <a:t> </a:t>
            </a:r>
            <a:r>
              <a:rPr sz="1950" i="1" dirty="0">
                <a:solidFill>
                  <a:srgbClr val="3A3A3A"/>
                </a:solidFill>
                <a:latin typeface="Arial"/>
                <a:cs typeface="Arial"/>
              </a:rPr>
              <a:t>challenges</a:t>
            </a:r>
            <a:r>
              <a:rPr sz="1950" i="1" spc="50" dirty="0">
                <a:solidFill>
                  <a:srgbClr val="3A3A3A"/>
                </a:solidFill>
                <a:latin typeface="Arial"/>
                <a:cs typeface="Arial"/>
              </a:rPr>
              <a:t> </a:t>
            </a:r>
            <a:r>
              <a:rPr sz="1950" i="1" dirty="0">
                <a:solidFill>
                  <a:srgbClr val="3A3A3A"/>
                </a:solidFill>
                <a:latin typeface="Arial"/>
                <a:cs typeface="Arial"/>
              </a:rPr>
              <a:t>in</a:t>
            </a:r>
            <a:r>
              <a:rPr sz="1950" i="1" spc="65" dirty="0">
                <a:solidFill>
                  <a:srgbClr val="3A3A3A"/>
                </a:solidFill>
                <a:latin typeface="Arial"/>
                <a:cs typeface="Arial"/>
              </a:rPr>
              <a:t> </a:t>
            </a:r>
            <a:r>
              <a:rPr sz="1950" i="1" dirty="0">
                <a:solidFill>
                  <a:srgbClr val="3A3A3A"/>
                </a:solidFill>
                <a:latin typeface="Arial"/>
                <a:cs typeface="Arial"/>
              </a:rPr>
              <a:t>the</a:t>
            </a:r>
            <a:r>
              <a:rPr sz="1950" i="1" spc="5" dirty="0">
                <a:solidFill>
                  <a:srgbClr val="3A3A3A"/>
                </a:solidFill>
                <a:latin typeface="Arial"/>
                <a:cs typeface="Arial"/>
              </a:rPr>
              <a:t> </a:t>
            </a:r>
            <a:r>
              <a:rPr sz="1950" i="1" dirty="0">
                <a:solidFill>
                  <a:srgbClr val="3A3A3A"/>
                </a:solidFill>
                <a:latin typeface="Arial"/>
                <a:cs typeface="Arial"/>
              </a:rPr>
              <a:t>case,</a:t>
            </a:r>
            <a:r>
              <a:rPr sz="1950" i="1" spc="65" dirty="0">
                <a:solidFill>
                  <a:srgbClr val="3A3A3A"/>
                </a:solidFill>
                <a:latin typeface="Arial"/>
                <a:cs typeface="Arial"/>
              </a:rPr>
              <a:t> </a:t>
            </a:r>
            <a:r>
              <a:rPr sz="1950" i="1" dirty="0">
                <a:solidFill>
                  <a:srgbClr val="3A3A3A"/>
                </a:solidFill>
                <a:latin typeface="Arial"/>
                <a:cs typeface="Arial"/>
              </a:rPr>
              <a:t>be grounded</a:t>
            </a:r>
            <a:r>
              <a:rPr sz="1950" i="1" spc="65" dirty="0">
                <a:solidFill>
                  <a:srgbClr val="3A3A3A"/>
                </a:solidFill>
                <a:latin typeface="Arial"/>
                <a:cs typeface="Arial"/>
              </a:rPr>
              <a:t> </a:t>
            </a:r>
            <a:r>
              <a:rPr sz="1950" i="1" dirty="0">
                <a:solidFill>
                  <a:srgbClr val="3A3A3A"/>
                </a:solidFill>
                <a:latin typeface="Arial"/>
                <a:cs typeface="Arial"/>
              </a:rPr>
              <a:t>in</a:t>
            </a:r>
            <a:r>
              <a:rPr sz="1950" i="1" spc="5" dirty="0">
                <a:solidFill>
                  <a:srgbClr val="3A3A3A"/>
                </a:solidFill>
                <a:latin typeface="Arial"/>
                <a:cs typeface="Arial"/>
              </a:rPr>
              <a:t> </a:t>
            </a:r>
            <a:r>
              <a:rPr sz="1950" i="1" dirty="0">
                <a:solidFill>
                  <a:srgbClr val="3A3A3A"/>
                </a:solidFill>
                <a:latin typeface="Arial"/>
                <a:cs typeface="Arial"/>
              </a:rPr>
              <a:t>the</a:t>
            </a:r>
            <a:r>
              <a:rPr sz="1950" i="1" spc="65" dirty="0">
                <a:solidFill>
                  <a:srgbClr val="3A3A3A"/>
                </a:solidFill>
                <a:latin typeface="Arial"/>
                <a:cs typeface="Arial"/>
              </a:rPr>
              <a:t> </a:t>
            </a:r>
            <a:r>
              <a:rPr sz="1950" i="1" dirty="0">
                <a:solidFill>
                  <a:srgbClr val="3A3A3A"/>
                </a:solidFill>
                <a:latin typeface="Arial"/>
                <a:cs typeface="Arial"/>
              </a:rPr>
              <a:t>case context,</a:t>
            </a:r>
            <a:r>
              <a:rPr sz="1950" i="1" spc="65" dirty="0">
                <a:solidFill>
                  <a:srgbClr val="3A3A3A"/>
                </a:solidFill>
                <a:latin typeface="Arial"/>
                <a:cs typeface="Arial"/>
              </a:rPr>
              <a:t> </a:t>
            </a:r>
            <a:r>
              <a:rPr sz="1950" i="1" dirty="0">
                <a:solidFill>
                  <a:srgbClr val="3A3A3A"/>
                </a:solidFill>
                <a:latin typeface="Arial"/>
                <a:cs typeface="Arial"/>
              </a:rPr>
              <a:t>demonstrate</a:t>
            </a:r>
            <a:r>
              <a:rPr sz="1950" i="1" spc="70" dirty="0">
                <a:solidFill>
                  <a:srgbClr val="3A3A3A"/>
                </a:solidFill>
                <a:latin typeface="Arial"/>
                <a:cs typeface="Arial"/>
              </a:rPr>
              <a:t> </a:t>
            </a:r>
            <a:r>
              <a:rPr sz="1950" i="1" dirty="0">
                <a:solidFill>
                  <a:srgbClr val="3A3A3A"/>
                </a:solidFill>
                <a:latin typeface="Arial"/>
                <a:cs typeface="Arial"/>
              </a:rPr>
              <a:t>an</a:t>
            </a:r>
            <a:r>
              <a:rPr sz="1950" i="1" spc="5" dirty="0">
                <a:solidFill>
                  <a:srgbClr val="3A3A3A"/>
                </a:solidFill>
                <a:latin typeface="Arial"/>
                <a:cs typeface="Arial"/>
              </a:rPr>
              <a:t> </a:t>
            </a:r>
            <a:r>
              <a:rPr sz="1950" i="1" dirty="0">
                <a:solidFill>
                  <a:srgbClr val="3A3A3A"/>
                </a:solidFill>
                <a:latin typeface="Arial"/>
                <a:cs typeface="Arial"/>
              </a:rPr>
              <a:t>understanding</a:t>
            </a:r>
            <a:r>
              <a:rPr sz="1950" i="1" spc="65" dirty="0">
                <a:solidFill>
                  <a:srgbClr val="3A3A3A"/>
                </a:solidFill>
                <a:latin typeface="Arial"/>
                <a:cs typeface="Arial"/>
              </a:rPr>
              <a:t> </a:t>
            </a:r>
            <a:r>
              <a:rPr sz="1950" i="1" spc="-25" dirty="0">
                <a:solidFill>
                  <a:srgbClr val="3A3A3A"/>
                </a:solidFill>
                <a:latin typeface="Arial"/>
                <a:cs typeface="Arial"/>
              </a:rPr>
              <a:t>of </a:t>
            </a:r>
            <a:r>
              <a:rPr sz="1950" i="1" dirty="0">
                <a:solidFill>
                  <a:srgbClr val="3A3A3A"/>
                </a:solidFill>
                <a:latin typeface="Arial"/>
                <a:cs typeface="Arial"/>
              </a:rPr>
              <a:t>business</a:t>
            </a:r>
            <a:r>
              <a:rPr sz="1950" i="1" spc="-5" dirty="0">
                <a:solidFill>
                  <a:srgbClr val="3A3A3A"/>
                </a:solidFill>
                <a:latin typeface="Arial"/>
                <a:cs typeface="Arial"/>
              </a:rPr>
              <a:t> </a:t>
            </a:r>
            <a:r>
              <a:rPr sz="1950" i="1" dirty="0">
                <a:solidFill>
                  <a:srgbClr val="3A3A3A"/>
                </a:solidFill>
                <a:latin typeface="Arial"/>
                <a:cs typeface="Arial"/>
              </a:rPr>
              <a:t>impact</a:t>
            </a:r>
            <a:r>
              <a:rPr sz="1950" i="1" spc="70" dirty="0">
                <a:solidFill>
                  <a:srgbClr val="3A3A3A"/>
                </a:solidFill>
                <a:latin typeface="Arial"/>
                <a:cs typeface="Arial"/>
              </a:rPr>
              <a:t> </a:t>
            </a:r>
            <a:r>
              <a:rPr sz="1950" i="1" dirty="0">
                <a:solidFill>
                  <a:srgbClr val="3A3A3A"/>
                </a:solidFill>
                <a:latin typeface="Arial"/>
                <a:cs typeface="Arial"/>
              </a:rPr>
              <a:t>and</a:t>
            </a:r>
            <a:r>
              <a:rPr sz="1950" i="1" spc="70" dirty="0">
                <a:solidFill>
                  <a:srgbClr val="3A3A3A"/>
                </a:solidFill>
                <a:latin typeface="Arial"/>
                <a:cs typeface="Arial"/>
              </a:rPr>
              <a:t> </a:t>
            </a:r>
            <a:r>
              <a:rPr sz="1950" i="1" dirty="0">
                <a:solidFill>
                  <a:srgbClr val="3A3A3A"/>
                </a:solidFill>
                <a:latin typeface="Arial"/>
                <a:cs typeface="Arial"/>
              </a:rPr>
              <a:t>system</a:t>
            </a:r>
            <a:r>
              <a:rPr sz="1950" i="1" spc="15" dirty="0">
                <a:solidFill>
                  <a:srgbClr val="3A3A3A"/>
                </a:solidFill>
                <a:latin typeface="Arial"/>
                <a:cs typeface="Arial"/>
              </a:rPr>
              <a:t> </a:t>
            </a:r>
            <a:r>
              <a:rPr sz="1950" i="1" spc="-10" dirty="0">
                <a:solidFill>
                  <a:srgbClr val="3A3A3A"/>
                </a:solidFill>
                <a:latin typeface="Arial"/>
                <a:cs typeface="Arial"/>
              </a:rPr>
              <a:t>complexity.</a:t>
            </a:r>
            <a:endParaRPr sz="1950">
              <a:latin typeface="Arial"/>
              <a:cs typeface="Arial"/>
            </a:endParaRPr>
          </a:p>
          <a:p>
            <a:pPr marL="12700" marR="802005">
              <a:lnSpc>
                <a:spcPts val="2410"/>
              </a:lnSpc>
              <a:spcBef>
                <a:spcPts val="35"/>
              </a:spcBef>
            </a:pPr>
            <a:r>
              <a:rPr sz="1950" i="1" dirty="0">
                <a:solidFill>
                  <a:srgbClr val="3A3A3A"/>
                </a:solidFill>
                <a:latin typeface="Arial"/>
                <a:cs typeface="Arial"/>
              </a:rPr>
              <a:t>You</a:t>
            </a:r>
            <a:r>
              <a:rPr sz="1950" i="1" spc="45" dirty="0">
                <a:solidFill>
                  <a:srgbClr val="3A3A3A"/>
                </a:solidFill>
                <a:latin typeface="Arial"/>
                <a:cs typeface="Arial"/>
              </a:rPr>
              <a:t> </a:t>
            </a:r>
            <a:r>
              <a:rPr sz="1950" i="1" dirty="0">
                <a:solidFill>
                  <a:srgbClr val="3A3A3A"/>
                </a:solidFill>
                <a:latin typeface="Arial"/>
                <a:cs typeface="Arial"/>
              </a:rPr>
              <a:t>may</a:t>
            </a:r>
            <a:r>
              <a:rPr sz="1950" i="1" spc="40" dirty="0">
                <a:solidFill>
                  <a:srgbClr val="3A3A3A"/>
                </a:solidFill>
                <a:latin typeface="Arial"/>
                <a:cs typeface="Arial"/>
              </a:rPr>
              <a:t> </a:t>
            </a:r>
            <a:r>
              <a:rPr sz="1950" i="1" dirty="0">
                <a:solidFill>
                  <a:srgbClr val="3A3A3A"/>
                </a:solidFill>
                <a:latin typeface="Arial"/>
                <a:cs typeface="Arial"/>
              </a:rPr>
              <a:t>use</a:t>
            </a:r>
            <a:r>
              <a:rPr sz="1950" i="1" spc="45" dirty="0">
                <a:solidFill>
                  <a:srgbClr val="3A3A3A"/>
                </a:solidFill>
                <a:latin typeface="Arial"/>
                <a:cs typeface="Arial"/>
              </a:rPr>
              <a:t> </a:t>
            </a:r>
            <a:r>
              <a:rPr sz="1950" i="1" dirty="0">
                <a:solidFill>
                  <a:srgbClr val="3A3A3A"/>
                </a:solidFill>
                <a:latin typeface="Arial"/>
                <a:cs typeface="Arial"/>
              </a:rPr>
              <a:t>ChatGPT</a:t>
            </a:r>
            <a:r>
              <a:rPr sz="1950" i="1" spc="5" dirty="0">
                <a:solidFill>
                  <a:srgbClr val="3A3A3A"/>
                </a:solidFill>
                <a:latin typeface="Arial"/>
                <a:cs typeface="Arial"/>
              </a:rPr>
              <a:t> </a:t>
            </a:r>
            <a:r>
              <a:rPr sz="1950" i="1" dirty="0">
                <a:solidFill>
                  <a:srgbClr val="3A3A3A"/>
                </a:solidFill>
                <a:latin typeface="Arial"/>
                <a:cs typeface="Arial"/>
              </a:rPr>
              <a:t>or</a:t>
            </a:r>
            <a:r>
              <a:rPr sz="1950" i="1" spc="-5" dirty="0">
                <a:solidFill>
                  <a:srgbClr val="3A3A3A"/>
                </a:solidFill>
                <a:latin typeface="Arial"/>
                <a:cs typeface="Arial"/>
              </a:rPr>
              <a:t> </a:t>
            </a:r>
            <a:r>
              <a:rPr sz="1950" i="1" dirty="0">
                <a:solidFill>
                  <a:srgbClr val="3A3A3A"/>
                </a:solidFill>
                <a:latin typeface="Arial"/>
                <a:cs typeface="Arial"/>
              </a:rPr>
              <a:t>other</a:t>
            </a:r>
            <a:r>
              <a:rPr sz="1950" i="1" spc="-5" dirty="0">
                <a:solidFill>
                  <a:srgbClr val="3A3A3A"/>
                </a:solidFill>
                <a:latin typeface="Arial"/>
                <a:cs typeface="Arial"/>
              </a:rPr>
              <a:t> </a:t>
            </a:r>
            <a:r>
              <a:rPr sz="1950" i="1" dirty="0">
                <a:solidFill>
                  <a:srgbClr val="3A3A3A"/>
                </a:solidFill>
                <a:latin typeface="Arial"/>
                <a:cs typeface="Arial"/>
              </a:rPr>
              <a:t>AI</a:t>
            </a:r>
            <a:r>
              <a:rPr sz="1950" i="1" spc="45" dirty="0">
                <a:solidFill>
                  <a:srgbClr val="3A3A3A"/>
                </a:solidFill>
                <a:latin typeface="Arial"/>
                <a:cs typeface="Arial"/>
              </a:rPr>
              <a:t> </a:t>
            </a:r>
            <a:r>
              <a:rPr sz="1950" i="1" dirty="0">
                <a:solidFill>
                  <a:srgbClr val="3A3A3A"/>
                </a:solidFill>
                <a:latin typeface="Arial"/>
                <a:cs typeface="Arial"/>
              </a:rPr>
              <a:t>tools</a:t>
            </a:r>
            <a:r>
              <a:rPr sz="1950" i="1" spc="40" dirty="0">
                <a:solidFill>
                  <a:srgbClr val="3A3A3A"/>
                </a:solidFill>
                <a:latin typeface="Arial"/>
                <a:cs typeface="Arial"/>
              </a:rPr>
              <a:t> </a:t>
            </a:r>
            <a:r>
              <a:rPr sz="1950" i="1" dirty="0">
                <a:solidFill>
                  <a:srgbClr val="3A3A3A"/>
                </a:solidFill>
                <a:latin typeface="Arial"/>
                <a:cs typeface="Arial"/>
              </a:rPr>
              <a:t>to</a:t>
            </a:r>
            <a:r>
              <a:rPr sz="1950" i="1" spc="50" dirty="0">
                <a:solidFill>
                  <a:srgbClr val="3A3A3A"/>
                </a:solidFill>
                <a:latin typeface="Arial"/>
                <a:cs typeface="Arial"/>
              </a:rPr>
              <a:t> </a:t>
            </a:r>
            <a:r>
              <a:rPr sz="1950" i="1" dirty="0">
                <a:solidFill>
                  <a:srgbClr val="3A3A3A"/>
                </a:solidFill>
                <a:latin typeface="Arial"/>
                <a:cs typeface="Arial"/>
              </a:rPr>
              <a:t>improve</a:t>
            </a:r>
            <a:r>
              <a:rPr sz="1950" i="1" spc="45" dirty="0">
                <a:solidFill>
                  <a:srgbClr val="3A3A3A"/>
                </a:solidFill>
                <a:latin typeface="Arial"/>
                <a:cs typeface="Arial"/>
              </a:rPr>
              <a:t> </a:t>
            </a:r>
            <a:r>
              <a:rPr sz="1950" i="1" dirty="0">
                <a:solidFill>
                  <a:srgbClr val="3A3A3A"/>
                </a:solidFill>
                <a:latin typeface="Arial"/>
                <a:cs typeface="Arial"/>
              </a:rPr>
              <a:t>clarity,</a:t>
            </a:r>
            <a:r>
              <a:rPr sz="1950" i="1" spc="-15" dirty="0">
                <a:solidFill>
                  <a:srgbClr val="3A3A3A"/>
                </a:solidFill>
                <a:latin typeface="Arial"/>
                <a:cs typeface="Arial"/>
              </a:rPr>
              <a:t> </a:t>
            </a:r>
            <a:r>
              <a:rPr sz="1950" i="1" dirty="0">
                <a:solidFill>
                  <a:srgbClr val="3A3A3A"/>
                </a:solidFill>
                <a:latin typeface="Arial"/>
                <a:cs typeface="Arial"/>
              </a:rPr>
              <a:t>but</a:t>
            </a:r>
            <a:r>
              <a:rPr sz="1950" i="1" spc="50" dirty="0">
                <a:solidFill>
                  <a:srgbClr val="3A3A3A"/>
                </a:solidFill>
                <a:latin typeface="Arial"/>
                <a:cs typeface="Arial"/>
              </a:rPr>
              <a:t> </a:t>
            </a:r>
            <a:r>
              <a:rPr sz="1950" i="1" dirty="0">
                <a:solidFill>
                  <a:srgbClr val="3A3A3A"/>
                </a:solidFill>
                <a:latin typeface="Arial"/>
                <a:cs typeface="Arial"/>
              </a:rPr>
              <a:t>all</a:t>
            </a:r>
            <a:r>
              <a:rPr sz="1950" i="1" spc="30" dirty="0">
                <a:solidFill>
                  <a:srgbClr val="3A3A3A"/>
                </a:solidFill>
                <a:latin typeface="Arial"/>
                <a:cs typeface="Arial"/>
              </a:rPr>
              <a:t> </a:t>
            </a:r>
            <a:r>
              <a:rPr sz="1950" i="1" dirty="0">
                <a:solidFill>
                  <a:srgbClr val="3A3A3A"/>
                </a:solidFill>
                <a:latin typeface="Arial"/>
                <a:cs typeface="Arial"/>
              </a:rPr>
              <a:t>content</a:t>
            </a:r>
            <a:r>
              <a:rPr sz="1950" i="1" spc="-15" dirty="0">
                <a:solidFill>
                  <a:srgbClr val="3A3A3A"/>
                </a:solidFill>
                <a:latin typeface="Arial"/>
                <a:cs typeface="Arial"/>
              </a:rPr>
              <a:t> </a:t>
            </a:r>
            <a:r>
              <a:rPr sz="1950" i="1" dirty="0">
                <a:solidFill>
                  <a:srgbClr val="3A3A3A"/>
                </a:solidFill>
                <a:latin typeface="Arial"/>
                <a:cs typeface="Arial"/>
              </a:rPr>
              <a:t>must</a:t>
            </a:r>
            <a:r>
              <a:rPr sz="1950" i="1" spc="50" dirty="0">
                <a:solidFill>
                  <a:srgbClr val="3A3A3A"/>
                </a:solidFill>
                <a:latin typeface="Arial"/>
                <a:cs typeface="Arial"/>
              </a:rPr>
              <a:t> </a:t>
            </a:r>
            <a:r>
              <a:rPr sz="1950" i="1" dirty="0">
                <a:solidFill>
                  <a:srgbClr val="3A3A3A"/>
                </a:solidFill>
                <a:latin typeface="Arial"/>
                <a:cs typeface="Arial"/>
              </a:rPr>
              <a:t>come</a:t>
            </a:r>
            <a:r>
              <a:rPr sz="1950" i="1" spc="50" dirty="0">
                <a:solidFill>
                  <a:srgbClr val="3A3A3A"/>
                </a:solidFill>
                <a:latin typeface="Arial"/>
                <a:cs typeface="Arial"/>
              </a:rPr>
              <a:t> </a:t>
            </a:r>
            <a:r>
              <a:rPr sz="1950" i="1" dirty="0">
                <a:solidFill>
                  <a:srgbClr val="3A3A3A"/>
                </a:solidFill>
                <a:latin typeface="Arial"/>
                <a:cs typeface="Arial"/>
              </a:rPr>
              <a:t>from</a:t>
            </a:r>
            <a:r>
              <a:rPr sz="1950" i="1" spc="55" dirty="0">
                <a:solidFill>
                  <a:srgbClr val="3A3A3A"/>
                </a:solidFill>
                <a:latin typeface="Arial"/>
                <a:cs typeface="Arial"/>
              </a:rPr>
              <a:t> </a:t>
            </a:r>
            <a:r>
              <a:rPr sz="1950" i="1" dirty="0">
                <a:solidFill>
                  <a:srgbClr val="3A3A3A"/>
                </a:solidFill>
                <a:latin typeface="Arial"/>
                <a:cs typeface="Arial"/>
              </a:rPr>
              <a:t>your</a:t>
            </a:r>
            <a:r>
              <a:rPr sz="1950" i="1" spc="60" dirty="0">
                <a:solidFill>
                  <a:srgbClr val="3A3A3A"/>
                </a:solidFill>
                <a:latin typeface="Arial"/>
                <a:cs typeface="Arial"/>
              </a:rPr>
              <a:t> </a:t>
            </a:r>
            <a:r>
              <a:rPr sz="1950" i="1" dirty="0">
                <a:solidFill>
                  <a:srgbClr val="3A3A3A"/>
                </a:solidFill>
                <a:latin typeface="Arial"/>
                <a:cs typeface="Arial"/>
              </a:rPr>
              <a:t>analysis</a:t>
            </a:r>
            <a:r>
              <a:rPr sz="1950" i="1" spc="-20" dirty="0">
                <a:solidFill>
                  <a:srgbClr val="3A3A3A"/>
                </a:solidFill>
                <a:latin typeface="Arial"/>
                <a:cs typeface="Arial"/>
              </a:rPr>
              <a:t> </a:t>
            </a:r>
            <a:r>
              <a:rPr sz="1950" i="1" dirty="0">
                <a:solidFill>
                  <a:srgbClr val="3A3A3A"/>
                </a:solidFill>
                <a:latin typeface="Arial"/>
                <a:cs typeface="Arial"/>
              </a:rPr>
              <a:t>of</a:t>
            </a:r>
            <a:r>
              <a:rPr sz="1950" i="1" spc="50" dirty="0">
                <a:solidFill>
                  <a:srgbClr val="3A3A3A"/>
                </a:solidFill>
                <a:latin typeface="Arial"/>
                <a:cs typeface="Arial"/>
              </a:rPr>
              <a:t> </a:t>
            </a:r>
            <a:r>
              <a:rPr sz="1950" i="1" dirty="0">
                <a:solidFill>
                  <a:srgbClr val="3A3A3A"/>
                </a:solidFill>
                <a:latin typeface="Arial"/>
                <a:cs typeface="Arial"/>
              </a:rPr>
              <a:t>the</a:t>
            </a:r>
            <a:r>
              <a:rPr sz="1950" i="1" spc="-15" dirty="0">
                <a:solidFill>
                  <a:srgbClr val="3A3A3A"/>
                </a:solidFill>
                <a:latin typeface="Arial"/>
                <a:cs typeface="Arial"/>
              </a:rPr>
              <a:t> </a:t>
            </a:r>
            <a:r>
              <a:rPr sz="1950" i="1" dirty="0">
                <a:solidFill>
                  <a:srgbClr val="3A3A3A"/>
                </a:solidFill>
                <a:latin typeface="Arial"/>
                <a:cs typeface="Arial"/>
              </a:rPr>
              <a:t>case.</a:t>
            </a:r>
            <a:r>
              <a:rPr sz="1950" i="1" spc="45" dirty="0">
                <a:solidFill>
                  <a:srgbClr val="3A3A3A"/>
                </a:solidFill>
                <a:latin typeface="Arial"/>
                <a:cs typeface="Arial"/>
              </a:rPr>
              <a:t> </a:t>
            </a:r>
            <a:r>
              <a:rPr sz="1950" i="1" dirty="0">
                <a:solidFill>
                  <a:srgbClr val="3A3A3A"/>
                </a:solidFill>
                <a:latin typeface="Arial"/>
                <a:cs typeface="Arial"/>
              </a:rPr>
              <a:t>Generic</a:t>
            </a:r>
            <a:r>
              <a:rPr sz="1950" i="1" spc="40" dirty="0">
                <a:solidFill>
                  <a:srgbClr val="3A3A3A"/>
                </a:solidFill>
                <a:latin typeface="Arial"/>
                <a:cs typeface="Arial"/>
              </a:rPr>
              <a:t> or </a:t>
            </a:r>
            <a:r>
              <a:rPr sz="1950" i="1" dirty="0">
                <a:solidFill>
                  <a:srgbClr val="3A3A3A"/>
                </a:solidFill>
                <a:latin typeface="Arial"/>
                <a:cs typeface="Arial"/>
              </a:rPr>
              <a:t>mismatched</a:t>
            </a:r>
            <a:r>
              <a:rPr sz="1950" i="1" spc="70" dirty="0">
                <a:solidFill>
                  <a:srgbClr val="3A3A3A"/>
                </a:solidFill>
                <a:latin typeface="Arial"/>
                <a:cs typeface="Arial"/>
              </a:rPr>
              <a:t> </a:t>
            </a:r>
            <a:r>
              <a:rPr sz="1950" i="1" dirty="0">
                <a:solidFill>
                  <a:srgbClr val="3A3A3A"/>
                </a:solidFill>
                <a:latin typeface="Arial"/>
                <a:cs typeface="Arial"/>
              </a:rPr>
              <a:t>content will</a:t>
            </a:r>
            <a:r>
              <a:rPr sz="1950" i="1" spc="55" dirty="0">
                <a:solidFill>
                  <a:srgbClr val="3A3A3A"/>
                </a:solidFill>
                <a:latin typeface="Arial"/>
                <a:cs typeface="Arial"/>
              </a:rPr>
              <a:t> </a:t>
            </a:r>
            <a:r>
              <a:rPr sz="1950" i="1" dirty="0">
                <a:solidFill>
                  <a:srgbClr val="3A3A3A"/>
                </a:solidFill>
                <a:latin typeface="Arial"/>
                <a:cs typeface="Arial"/>
              </a:rPr>
              <a:t>have</a:t>
            </a:r>
            <a:r>
              <a:rPr sz="1950" i="1" spc="5" dirty="0">
                <a:solidFill>
                  <a:srgbClr val="3A3A3A"/>
                </a:solidFill>
                <a:latin typeface="Arial"/>
                <a:cs typeface="Arial"/>
              </a:rPr>
              <a:t> </a:t>
            </a:r>
            <a:r>
              <a:rPr sz="1950" i="1" dirty="0">
                <a:solidFill>
                  <a:srgbClr val="3A3A3A"/>
                </a:solidFill>
                <a:latin typeface="Arial"/>
                <a:cs typeface="Arial"/>
              </a:rPr>
              <a:t>reduced</a:t>
            </a:r>
            <a:r>
              <a:rPr sz="1950" i="1" spc="70" dirty="0">
                <a:solidFill>
                  <a:srgbClr val="3A3A3A"/>
                </a:solidFill>
                <a:latin typeface="Arial"/>
                <a:cs typeface="Arial"/>
              </a:rPr>
              <a:t> </a:t>
            </a:r>
            <a:r>
              <a:rPr sz="1950" i="1" spc="-10" dirty="0">
                <a:solidFill>
                  <a:srgbClr val="3A3A3A"/>
                </a:solidFill>
                <a:latin typeface="Arial"/>
                <a:cs typeface="Arial"/>
              </a:rPr>
              <a:t>credit.</a:t>
            </a:r>
            <a:endParaRPr sz="1950">
              <a:latin typeface="Arial"/>
              <a:cs typeface="Arial"/>
            </a:endParaRPr>
          </a:p>
          <a:p>
            <a:pPr marL="12700">
              <a:lnSpc>
                <a:spcPct val="100000"/>
              </a:lnSpc>
              <a:spcBef>
                <a:spcPts val="915"/>
              </a:spcBef>
            </a:pPr>
            <a:r>
              <a:rPr sz="2950" b="1" dirty="0">
                <a:solidFill>
                  <a:srgbClr val="003CA4"/>
                </a:solidFill>
                <a:latin typeface="Calibri"/>
                <a:cs typeface="Calibri"/>
              </a:rPr>
              <a:t>Solution</a:t>
            </a:r>
            <a:r>
              <a:rPr sz="2950" b="1" spc="-25" dirty="0">
                <a:solidFill>
                  <a:srgbClr val="003CA4"/>
                </a:solidFill>
                <a:latin typeface="Calibri"/>
                <a:cs typeface="Calibri"/>
              </a:rPr>
              <a:t> </a:t>
            </a:r>
            <a:r>
              <a:rPr sz="2950" b="1" dirty="0">
                <a:solidFill>
                  <a:srgbClr val="003CA4"/>
                </a:solidFill>
                <a:latin typeface="Calibri"/>
                <a:cs typeface="Calibri"/>
              </a:rPr>
              <a:t>components</a:t>
            </a:r>
            <a:r>
              <a:rPr sz="2950" b="1" spc="15" dirty="0">
                <a:solidFill>
                  <a:srgbClr val="003CA4"/>
                </a:solidFill>
                <a:latin typeface="Calibri"/>
                <a:cs typeface="Calibri"/>
              </a:rPr>
              <a:t> </a:t>
            </a:r>
            <a:r>
              <a:rPr sz="2950" b="1" dirty="0">
                <a:solidFill>
                  <a:srgbClr val="003CA4"/>
                </a:solidFill>
                <a:latin typeface="Calibri"/>
                <a:cs typeface="Calibri"/>
              </a:rPr>
              <a:t>table</a:t>
            </a:r>
            <a:r>
              <a:rPr sz="2950" b="1" spc="105" dirty="0">
                <a:solidFill>
                  <a:srgbClr val="003CA4"/>
                </a:solidFill>
                <a:latin typeface="Calibri"/>
                <a:cs typeface="Calibri"/>
              </a:rPr>
              <a:t> </a:t>
            </a:r>
            <a:r>
              <a:rPr sz="1950" dirty="0">
                <a:solidFill>
                  <a:srgbClr val="003CA4"/>
                </a:solidFill>
                <a:latin typeface="Calibri"/>
                <a:cs typeface="Calibri"/>
              </a:rPr>
              <a:t>(This</a:t>
            </a:r>
            <a:r>
              <a:rPr sz="1950" spc="-30" dirty="0">
                <a:solidFill>
                  <a:srgbClr val="003CA4"/>
                </a:solidFill>
                <a:latin typeface="Calibri"/>
                <a:cs typeface="Calibri"/>
              </a:rPr>
              <a:t> </a:t>
            </a:r>
            <a:r>
              <a:rPr sz="1950" dirty="0">
                <a:solidFill>
                  <a:srgbClr val="003CA4"/>
                </a:solidFill>
                <a:latin typeface="Calibri"/>
                <a:cs typeface="Calibri"/>
              </a:rPr>
              <a:t>table</a:t>
            </a:r>
            <a:r>
              <a:rPr sz="1950" spc="65" dirty="0">
                <a:solidFill>
                  <a:srgbClr val="003CA4"/>
                </a:solidFill>
                <a:latin typeface="Calibri"/>
                <a:cs typeface="Calibri"/>
              </a:rPr>
              <a:t> </a:t>
            </a:r>
            <a:r>
              <a:rPr sz="1950" dirty="0">
                <a:solidFill>
                  <a:srgbClr val="003CA4"/>
                </a:solidFill>
                <a:latin typeface="Calibri"/>
                <a:cs typeface="Calibri"/>
              </a:rPr>
              <a:t>continues</a:t>
            </a:r>
            <a:r>
              <a:rPr sz="1950" spc="35" dirty="0">
                <a:solidFill>
                  <a:srgbClr val="003CA4"/>
                </a:solidFill>
                <a:latin typeface="Calibri"/>
                <a:cs typeface="Calibri"/>
              </a:rPr>
              <a:t> </a:t>
            </a:r>
            <a:r>
              <a:rPr sz="1950" dirty="0">
                <a:solidFill>
                  <a:srgbClr val="003CA4"/>
                </a:solidFill>
                <a:latin typeface="Calibri"/>
                <a:cs typeface="Calibri"/>
              </a:rPr>
              <a:t>in</a:t>
            </a:r>
            <a:r>
              <a:rPr sz="1950" spc="15" dirty="0">
                <a:solidFill>
                  <a:srgbClr val="003CA4"/>
                </a:solidFill>
                <a:latin typeface="Calibri"/>
                <a:cs typeface="Calibri"/>
              </a:rPr>
              <a:t> </a:t>
            </a:r>
            <a:r>
              <a:rPr sz="1950" dirty="0">
                <a:solidFill>
                  <a:srgbClr val="003CA4"/>
                </a:solidFill>
                <a:latin typeface="Calibri"/>
                <a:cs typeface="Calibri"/>
              </a:rPr>
              <a:t>the</a:t>
            </a:r>
            <a:r>
              <a:rPr sz="1950" spc="5" dirty="0">
                <a:solidFill>
                  <a:srgbClr val="003CA4"/>
                </a:solidFill>
                <a:latin typeface="Calibri"/>
                <a:cs typeface="Calibri"/>
              </a:rPr>
              <a:t> </a:t>
            </a:r>
            <a:r>
              <a:rPr sz="1950" dirty="0">
                <a:solidFill>
                  <a:srgbClr val="003CA4"/>
                </a:solidFill>
                <a:latin typeface="Calibri"/>
                <a:cs typeface="Calibri"/>
              </a:rPr>
              <a:t>next</a:t>
            </a:r>
            <a:r>
              <a:rPr sz="1950" spc="20" dirty="0">
                <a:solidFill>
                  <a:srgbClr val="003CA4"/>
                </a:solidFill>
                <a:latin typeface="Calibri"/>
                <a:cs typeface="Calibri"/>
              </a:rPr>
              <a:t> </a:t>
            </a:r>
            <a:r>
              <a:rPr sz="1950" dirty="0">
                <a:solidFill>
                  <a:srgbClr val="003CA4"/>
                </a:solidFill>
                <a:latin typeface="Calibri"/>
                <a:cs typeface="Calibri"/>
              </a:rPr>
              <a:t>slide. Add</a:t>
            </a:r>
            <a:r>
              <a:rPr sz="1950" spc="15" dirty="0">
                <a:solidFill>
                  <a:srgbClr val="003CA4"/>
                </a:solidFill>
                <a:latin typeface="Calibri"/>
                <a:cs typeface="Calibri"/>
              </a:rPr>
              <a:t> </a:t>
            </a:r>
            <a:r>
              <a:rPr sz="1950" dirty="0">
                <a:solidFill>
                  <a:srgbClr val="003CA4"/>
                </a:solidFill>
                <a:latin typeface="Calibri"/>
                <a:cs typeface="Calibri"/>
              </a:rPr>
              <a:t>slides</a:t>
            </a:r>
            <a:r>
              <a:rPr sz="1950" spc="30" dirty="0">
                <a:solidFill>
                  <a:srgbClr val="003CA4"/>
                </a:solidFill>
                <a:latin typeface="Calibri"/>
                <a:cs typeface="Calibri"/>
              </a:rPr>
              <a:t> </a:t>
            </a:r>
            <a:r>
              <a:rPr sz="1950" dirty="0">
                <a:solidFill>
                  <a:srgbClr val="003CA4"/>
                </a:solidFill>
                <a:latin typeface="Calibri"/>
                <a:cs typeface="Calibri"/>
              </a:rPr>
              <a:t>as</a:t>
            </a:r>
            <a:r>
              <a:rPr sz="1950" spc="35" dirty="0">
                <a:solidFill>
                  <a:srgbClr val="003CA4"/>
                </a:solidFill>
                <a:latin typeface="Calibri"/>
                <a:cs typeface="Calibri"/>
              </a:rPr>
              <a:t> </a:t>
            </a:r>
            <a:r>
              <a:rPr sz="1950" dirty="0">
                <a:solidFill>
                  <a:srgbClr val="003CA4"/>
                </a:solidFill>
                <a:latin typeface="Calibri"/>
                <a:cs typeface="Calibri"/>
              </a:rPr>
              <a:t>you</a:t>
            </a:r>
            <a:r>
              <a:rPr sz="1950" spc="10" dirty="0">
                <a:solidFill>
                  <a:srgbClr val="003CA4"/>
                </a:solidFill>
                <a:latin typeface="Calibri"/>
                <a:cs typeface="Calibri"/>
              </a:rPr>
              <a:t> </a:t>
            </a:r>
            <a:r>
              <a:rPr sz="1950" dirty="0">
                <a:solidFill>
                  <a:srgbClr val="003CA4"/>
                </a:solidFill>
                <a:latin typeface="Calibri"/>
                <a:cs typeface="Calibri"/>
              </a:rPr>
              <a:t>require</a:t>
            </a:r>
            <a:r>
              <a:rPr sz="1950" spc="70" dirty="0">
                <a:solidFill>
                  <a:srgbClr val="003CA4"/>
                </a:solidFill>
                <a:latin typeface="Calibri"/>
                <a:cs typeface="Calibri"/>
              </a:rPr>
              <a:t> </a:t>
            </a:r>
            <a:r>
              <a:rPr sz="1950" dirty="0">
                <a:solidFill>
                  <a:srgbClr val="003CA4"/>
                </a:solidFill>
                <a:latin typeface="Calibri"/>
                <a:cs typeface="Calibri"/>
              </a:rPr>
              <a:t>to</a:t>
            </a:r>
            <a:r>
              <a:rPr sz="1950" spc="10" dirty="0">
                <a:solidFill>
                  <a:srgbClr val="003CA4"/>
                </a:solidFill>
                <a:latin typeface="Calibri"/>
                <a:cs typeface="Calibri"/>
              </a:rPr>
              <a:t> </a:t>
            </a:r>
            <a:r>
              <a:rPr sz="1950" dirty="0">
                <a:solidFill>
                  <a:srgbClr val="003CA4"/>
                </a:solidFill>
                <a:latin typeface="Calibri"/>
                <a:cs typeface="Calibri"/>
              </a:rPr>
              <a:t>fit</a:t>
            </a:r>
            <a:r>
              <a:rPr sz="1950" spc="15" dirty="0">
                <a:solidFill>
                  <a:srgbClr val="003CA4"/>
                </a:solidFill>
                <a:latin typeface="Calibri"/>
                <a:cs typeface="Calibri"/>
              </a:rPr>
              <a:t> </a:t>
            </a:r>
            <a:r>
              <a:rPr sz="1950" dirty="0">
                <a:solidFill>
                  <a:srgbClr val="003CA4"/>
                </a:solidFill>
                <a:latin typeface="Calibri"/>
                <a:cs typeface="Calibri"/>
              </a:rPr>
              <a:t>the</a:t>
            </a:r>
            <a:r>
              <a:rPr sz="1950" spc="10" dirty="0">
                <a:solidFill>
                  <a:srgbClr val="003CA4"/>
                </a:solidFill>
                <a:latin typeface="Calibri"/>
                <a:cs typeface="Calibri"/>
              </a:rPr>
              <a:t> </a:t>
            </a:r>
            <a:r>
              <a:rPr sz="1950" dirty="0">
                <a:solidFill>
                  <a:srgbClr val="003CA4"/>
                </a:solidFill>
                <a:latin typeface="Calibri"/>
                <a:cs typeface="Calibri"/>
              </a:rPr>
              <a:t>information</a:t>
            </a:r>
            <a:r>
              <a:rPr sz="1950" spc="10" dirty="0">
                <a:solidFill>
                  <a:srgbClr val="003CA4"/>
                </a:solidFill>
                <a:latin typeface="Calibri"/>
                <a:cs typeface="Calibri"/>
              </a:rPr>
              <a:t> </a:t>
            </a:r>
            <a:r>
              <a:rPr sz="1950" spc="-25" dirty="0">
                <a:solidFill>
                  <a:srgbClr val="003CA4"/>
                </a:solidFill>
                <a:latin typeface="Calibri"/>
                <a:cs typeface="Calibri"/>
              </a:rPr>
              <a:t>in</a:t>
            </a:r>
            <a:endParaRPr sz="1950">
              <a:latin typeface="Calibri"/>
              <a:cs typeface="Calibri"/>
            </a:endParaRPr>
          </a:p>
        </p:txBody>
      </p:sp>
      <p:sp>
        <p:nvSpPr>
          <p:cNvPr id="4" name="object 4"/>
          <p:cNvSpPr txBox="1"/>
          <p:nvPr/>
        </p:nvSpPr>
        <p:spPr>
          <a:xfrm>
            <a:off x="1835336" y="4223689"/>
            <a:ext cx="993775" cy="307340"/>
          </a:xfrm>
          <a:prstGeom prst="rect">
            <a:avLst/>
          </a:prstGeom>
        </p:spPr>
        <p:txBody>
          <a:bodyPr vert="horz" wrap="square" lIns="0" tIns="0" rIns="0" bIns="0" rtlCol="0">
            <a:spAutoFit/>
          </a:bodyPr>
          <a:lstStyle/>
          <a:p>
            <a:pPr>
              <a:lnSpc>
                <a:spcPts val="2275"/>
              </a:lnSpc>
            </a:pPr>
            <a:r>
              <a:rPr sz="1950" dirty="0">
                <a:solidFill>
                  <a:srgbClr val="003CA4"/>
                </a:solidFill>
                <a:latin typeface="Calibri"/>
                <a:cs typeface="Calibri"/>
              </a:rPr>
              <a:t>the</a:t>
            </a:r>
            <a:r>
              <a:rPr sz="1950" spc="40" dirty="0">
                <a:solidFill>
                  <a:srgbClr val="003CA4"/>
                </a:solidFill>
                <a:latin typeface="Calibri"/>
                <a:cs typeface="Calibri"/>
              </a:rPr>
              <a:t> </a:t>
            </a:r>
            <a:r>
              <a:rPr sz="1950" spc="-10" dirty="0">
                <a:solidFill>
                  <a:srgbClr val="003CA4"/>
                </a:solidFill>
                <a:latin typeface="Calibri"/>
                <a:cs typeface="Calibri"/>
              </a:rPr>
              <a:t>table)</a:t>
            </a:r>
            <a:endParaRPr sz="1950">
              <a:latin typeface="Calibri"/>
              <a:cs typeface="Calibri"/>
            </a:endParaRPr>
          </a:p>
        </p:txBody>
      </p:sp>
      <p:graphicFrame>
        <p:nvGraphicFramePr>
          <p:cNvPr id="5" name="object 5"/>
          <p:cNvGraphicFramePr>
            <a:graphicFrameLocks noGrp="1"/>
          </p:cNvGraphicFramePr>
          <p:nvPr>
            <p:extLst>
              <p:ext uri="{D42A27DB-BD31-4B8C-83A1-F6EECF244321}">
                <p14:modId xmlns:p14="http://schemas.microsoft.com/office/powerpoint/2010/main" val="3594846291"/>
              </p:ext>
            </p:extLst>
          </p:nvPr>
        </p:nvGraphicFramePr>
        <p:xfrm>
          <a:off x="1753873" y="4300706"/>
          <a:ext cx="16586200" cy="4928235"/>
        </p:xfrm>
        <a:graphic>
          <a:graphicData uri="http://schemas.openxmlformats.org/drawingml/2006/table">
            <a:tbl>
              <a:tblPr firstRow="1" bandRow="1">
                <a:tableStyleId>{2D5ABB26-0587-4C30-8999-92F81FD0307C}</a:tableStyleId>
              </a:tblPr>
              <a:tblGrid>
                <a:gridCol w="2977515">
                  <a:extLst>
                    <a:ext uri="{9D8B030D-6E8A-4147-A177-3AD203B41FA5}">
                      <a16:colId xmlns:a16="http://schemas.microsoft.com/office/drawing/2014/main" val="20000"/>
                    </a:ext>
                  </a:extLst>
                </a:gridCol>
                <a:gridCol w="4589145">
                  <a:extLst>
                    <a:ext uri="{9D8B030D-6E8A-4147-A177-3AD203B41FA5}">
                      <a16:colId xmlns:a16="http://schemas.microsoft.com/office/drawing/2014/main" val="20001"/>
                    </a:ext>
                  </a:extLst>
                </a:gridCol>
                <a:gridCol w="9019540">
                  <a:extLst>
                    <a:ext uri="{9D8B030D-6E8A-4147-A177-3AD203B41FA5}">
                      <a16:colId xmlns:a16="http://schemas.microsoft.com/office/drawing/2014/main" val="20002"/>
                    </a:ext>
                  </a:extLst>
                </a:gridCol>
              </a:tblGrid>
              <a:tr h="730250">
                <a:tc>
                  <a:txBody>
                    <a:bodyPr/>
                    <a:lstStyle/>
                    <a:p>
                      <a:pPr algn="ctr">
                        <a:lnSpc>
                          <a:spcPct val="100000"/>
                        </a:lnSpc>
                        <a:spcBef>
                          <a:spcPts val="890"/>
                        </a:spcBef>
                      </a:pPr>
                      <a:r>
                        <a:rPr sz="3250" spc="150" dirty="0">
                          <a:solidFill>
                            <a:srgbClr val="FFFFFF"/>
                          </a:solidFill>
                          <a:latin typeface="Tahoma"/>
                          <a:cs typeface="Tahoma"/>
                        </a:rPr>
                        <a:t>COMPONENT</a:t>
                      </a:r>
                      <a:endParaRPr sz="3250">
                        <a:latin typeface="Tahoma"/>
                        <a:cs typeface="Tahoma"/>
                      </a:endParaRPr>
                    </a:p>
                  </a:txBody>
                  <a:tcPr marL="0" marR="0" marT="1130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C2E7"/>
                    </a:solidFill>
                  </a:tcPr>
                </a:tc>
                <a:tc>
                  <a:txBody>
                    <a:bodyPr/>
                    <a:lstStyle/>
                    <a:p>
                      <a:pPr algn="ctr">
                        <a:lnSpc>
                          <a:spcPct val="100000"/>
                        </a:lnSpc>
                        <a:spcBef>
                          <a:spcPts val="890"/>
                        </a:spcBef>
                      </a:pPr>
                      <a:r>
                        <a:rPr sz="3250" spc="-10" dirty="0">
                          <a:solidFill>
                            <a:srgbClr val="FFFFFF"/>
                          </a:solidFill>
                          <a:latin typeface="Tahoma"/>
                          <a:cs typeface="Tahoma"/>
                        </a:rPr>
                        <a:t>DESCRIPTION</a:t>
                      </a:r>
                      <a:endParaRPr sz="3250">
                        <a:latin typeface="Tahoma"/>
                        <a:cs typeface="Tahoma"/>
                      </a:endParaRPr>
                    </a:p>
                  </a:txBody>
                  <a:tcPr marL="0" marR="0" marT="1130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C2E7"/>
                    </a:solidFill>
                  </a:tcPr>
                </a:tc>
                <a:tc>
                  <a:txBody>
                    <a:bodyPr/>
                    <a:lstStyle/>
                    <a:p>
                      <a:pPr marL="5715" algn="ctr">
                        <a:lnSpc>
                          <a:spcPct val="100000"/>
                        </a:lnSpc>
                        <a:spcBef>
                          <a:spcPts val="890"/>
                        </a:spcBef>
                      </a:pPr>
                      <a:r>
                        <a:rPr sz="3250" spc="125" dirty="0">
                          <a:solidFill>
                            <a:srgbClr val="FFFFFF"/>
                          </a:solidFill>
                          <a:latin typeface="Tahoma"/>
                          <a:cs typeface="Tahoma"/>
                        </a:rPr>
                        <a:t>YOUR</a:t>
                      </a:r>
                      <a:r>
                        <a:rPr sz="3250" spc="-135" dirty="0">
                          <a:solidFill>
                            <a:srgbClr val="FFFFFF"/>
                          </a:solidFill>
                          <a:latin typeface="Tahoma"/>
                          <a:cs typeface="Tahoma"/>
                        </a:rPr>
                        <a:t> </a:t>
                      </a:r>
                      <a:r>
                        <a:rPr sz="3250" spc="135" dirty="0">
                          <a:solidFill>
                            <a:srgbClr val="FFFFFF"/>
                          </a:solidFill>
                          <a:latin typeface="Tahoma"/>
                          <a:cs typeface="Tahoma"/>
                        </a:rPr>
                        <a:t>RESPONSE</a:t>
                      </a:r>
                      <a:endParaRPr sz="3250">
                        <a:latin typeface="Tahoma"/>
                        <a:cs typeface="Tahoma"/>
                      </a:endParaRPr>
                    </a:p>
                  </a:txBody>
                  <a:tcPr marL="0" marR="0" marT="1130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C2E7"/>
                    </a:solidFill>
                  </a:tcPr>
                </a:tc>
                <a:extLst>
                  <a:ext uri="{0D108BD9-81ED-4DB2-BD59-A6C34878D82A}">
                    <a16:rowId xmlns:a16="http://schemas.microsoft.com/office/drawing/2014/main" val="10000"/>
                  </a:ext>
                </a:extLst>
              </a:tr>
              <a:tr h="1554480">
                <a:tc>
                  <a:txBody>
                    <a:bodyPr/>
                    <a:lstStyle/>
                    <a:p>
                      <a:pPr>
                        <a:lnSpc>
                          <a:spcPct val="100000"/>
                        </a:lnSpc>
                        <a:spcBef>
                          <a:spcPts val="1470"/>
                        </a:spcBef>
                      </a:pPr>
                      <a:endParaRPr sz="2650">
                        <a:latin typeface="Times New Roman"/>
                        <a:cs typeface="Times New Roman"/>
                      </a:endParaRPr>
                    </a:p>
                    <a:p>
                      <a:pPr marL="8255" algn="ctr">
                        <a:lnSpc>
                          <a:spcPct val="100000"/>
                        </a:lnSpc>
                      </a:pPr>
                      <a:r>
                        <a:rPr sz="2650" spc="50" dirty="0">
                          <a:latin typeface="Tahoma"/>
                          <a:cs typeface="Tahoma"/>
                        </a:rPr>
                        <a:t>Core</a:t>
                      </a:r>
                      <a:r>
                        <a:rPr sz="2650" spc="-175" dirty="0">
                          <a:latin typeface="Tahoma"/>
                          <a:cs typeface="Tahoma"/>
                        </a:rPr>
                        <a:t> </a:t>
                      </a:r>
                      <a:r>
                        <a:rPr sz="2650" spc="-10" dirty="0">
                          <a:latin typeface="Tahoma"/>
                          <a:cs typeface="Tahoma"/>
                        </a:rPr>
                        <a:t>System</a:t>
                      </a:r>
                      <a:endParaRPr sz="2650">
                        <a:latin typeface="Tahoma"/>
                        <a:cs typeface="Tahoma"/>
                      </a:endParaRPr>
                    </a:p>
                  </a:txBody>
                  <a:tcPr marL="0" marR="0" marT="1866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E9F6"/>
                    </a:solidFill>
                  </a:tcPr>
                </a:tc>
                <a:tc>
                  <a:txBody>
                    <a:bodyPr/>
                    <a:lstStyle/>
                    <a:p>
                      <a:pPr marL="680720" marR="666115" indent="635" algn="ctr">
                        <a:lnSpc>
                          <a:spcPts val="3160"/>
                        </a:lnSpc>
                        <a:spcBef>
                          <a:spcPts val="1470"/>
                        </a:spcBef>
                      </a:pPr>
                      <a:r>
                        <a:rPr sz="2650" spc="-70" dirty="0">
                          <a:latin typeface="Tahoma"/>
                          <a:cs typeface="Tahoma"/>
                        </a:rPr>
                        <a:t>What</a:t>
                      </a:r>
                      <a:r>
                        <a:rPr sz="2650" spc="-180" dirty="0">
                          <a:latin typeface="Tahoma"/>
                          <a:cs typeface="Tahoma"/>
                        </a:rPr>
                        <a:t> </a:t>
                      </a:r>
                      <a:r>
                        <a:rPr sz="2650" dirty="0">
                          <a:latin typeface="Tahoma"/>
                          <a:cs typeface="Tahoma"/>
                        </a:rPr>
                        <a:t>is</a:t>
                      </a:r>
                      <a:r>
                        <a:rPr sz="2650" spc="-175" dirty="0">
                          <a:latin typeface="Tahoma"/>
                          <a:cs typeface="Tahoma"/>
                        </a:rPr>
                        <a:t> </a:t>
                      </a:r>
                      <a:r>
                        <a:rPr sz="2650" spc="-35" dirty="0">
                          <a:latin typeface="Tahoma"/>
                          <a:cs typeface="Tahoma"/>
                        </a:rPr>
                        <a:t>being</a:t>
                      </a:r>
                      <a:r>
                        <a:rPr sz="2650" spc="-135" dirty="0">
                          <a:latin typeface="Tahoma"/>
                          <a:cs typeface="Tahoma"/>
                        </a:rPr>
                        <a:t> </a:t>
                      </a:r>
                      <a:r>
                        <a:rPr sz="2650" spc="-10" dirty="0">
                          <a:latin typeface="Tahoma"/>
                          <a:cs typeface="Tahoma"/>
                        </a:rPr>
                        <a:t>built? </a:t>
                      </a:r>
                      <a:r>
                        <a:rPr sz="2650" spc="-70" dirty="0">
                          <a:latin typeface="Tahoma"/>
                          <a:cs typeface="Tahoma"/>
                        </a:rPr>
                        <a:t>(e.g.,</a:t>
                      </a:r>
                      <a:r>
                        <a:rPr sz="2650" spc="-110" dirty="0">
                          <a:latin typeface="Tahoma"/>
                          <a:cs typeface="Tahoma"/>
                        </a:rPr>
                        <a:t> </a:t>
                      </a:r>
                      <a:r>
                        <a:rPr sz="2650" spc="-30" dirty="0">
                          <a:latin typeface="Tahoma"/>
                          <a:cs typeface="Tahoma"/>
                        </a:rPr>
                        <a:t>data</a:t>
                      </a:r>
                      <a:r>
                        <a:rPr sz="2650" spc="-160" dirty="0">
                          <a:latin typeface="Tahoma"/>
                          <a:cs typeface="Tahoma"/>
                        </a:rPr>
                        <a:t> </a:t>
                      </a:r>
                      <a:r>
                        <a:rPr sz="2650" spc="-35" dirty="0">
                          <a:latin typeface="Tahoma"/>
                          <a:cs typeface="Tahoma"/>
                        </a:rPr>
                        <a:t>warehouse,</a:t>
                      </a:r>
                      <a:endParaRPr sz="2650">
                        <a:latin typeface="Tahoma"/>
                        <a:cs typeface="Tahoma"/>
                      </a:endParaRPr>
                    </a:p>
                    <a:p>
                      <a:pPr marL="3810" algn="ctr">
                        <a:lnSpc>
                          <a:spcPts val="3050"/>
                        </a:lnSpc>
                      </a:pPr>
                      <a:r>
                        <a:rPr sz="2650" spc="-25" dirty="0">
                          <a:latin typeface="Tahoma"/>
                          <a:cs typeface="Tahoma"/>
                        </a:rPr>
                        <a:t>dashboard,</a:t>
                      </a:r>
                      <a:r>
                        <a:rPr sz="2650" spc="-125" dirty="0">
                          <a:latin typeface="Tahoma"/>
                          <a:cs typeface="Tahoma"/>
                        </a:rPr>
                        <a:t> </a:t>
                      </a:r>
                      <a:r>
                        <a:rPr sz="2650" spc="-10" dirty="0">
                          <a:latin typeface="Tahoma"/>
                          <a:cs typeface="Tahoma"/>
                        </a:rPr>
                        <a:t>sensor</a:t>
                      </a:r>
                      <a:r>
                        <a:rPr sz="2650" spc="-150" dirty="0">
                          <a:latin typeface="Tahoma"/>
                          <a:cs typeface="Tahoma"/>
                        </a:rPr>
                        <a:t> </a:t>
                      </a:r>
                      <a:r>
                        <a:rPr sz="2650" spc="-10" dirty="0">
                          <a:latin typeface="Tahoma"/>
                          <a:cs typeface="Tahoma"/>
                        </a:rPr>
                        <a:t>network)</a:t>
                      </a:r>
                      <a:endParaRPr sz="2650">
                        <a:latin typeface="Tahoma"/>
                        <a:cs typeface="Tahoma"/>
                      </a:endParaRPr>
                    </a:p>
                  </a:txBody>
                  <a:tcPr marL="0" marR="0" marT="1866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E9F6"/>
                    </a:solidFill>
                  </a:tcPr>
                </a:tc>
                <a:tc>
                  <a:txBody>
                    <a:bodyPr/>
                    <a:lstStyle/>
                    <a:p>
                      <a:pPr algn="l">
                        <a:lnSpc>
                          <a:spcPct val="100000"/>
                        </a:lnSpc>
                      </a:pPr>
                      <a:r>
                        <a:rPr lang="en-US" sz="2300" dirty="0">
                          <a:latin typeface="Times New Roman"/>
                          <a:cs typeface="Times New Roman"/>
                        </a:rPr>
                        <a:t>  </a:t>
                      </a:r>
                    </a:p>
                    <a:p>
                      <a:pPr algn="l">
                        <a:lnSpc>
                          <a:spcPct val="100000"/>
                        </a:lnSpc>
                      </a:pPr>
                      <a:r>
                        <a:rPr lang="en-US" sz="2400" dirty="0"/>
                        <a:t>Power BI–based Alumni Analytics Platform with centralized dashboards</a:t>
                      </a:r>
                      <a:endParaRPr sz="23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E9F6"/>
                    </a:solidFill>
                  </a:tcPr>
                </a:tc>
                <a:extLst>
                  <a:ext uri="{0D108BD9-81ED-4DB2-BD59-A6C34878D82A}">
                    <a16:rowId xmlns:a16="http://schemas.microsoft.com/office/drawing/2014/main" val="10001"/>
                  </a:ext>
                </a:extLst>
              </a:tr>
              <a:tr h="2643505">
                <a:tc>
                  <a:txBody>
                    <a:bodyPr/>
                    <a:lstStyle/>
                    <a:p>
                      <a:pPr>
                        <a:lnSpc>
                          <a:spcPct val="100000"/>
                        </a:lnSpc>
                      </a:pPr>
                      <a:endParaRPr sz="2650">
                        <a:latin typeface="Times New Roman"/>
                        <a:cs typeface="Times New Roman"/>
                      </a:endParaRPr>
                    </a:p>
                    <a:p>
                      <a:pPr>
                        <a:lnSpc>
                          <a:spcPct val="100000"/>
                        </a:lnSpc>
                        <a:spcBef>
                          <a:spcPts val="2720"/>
                        </a:spcBef>
                      </a:pPr>
                      <a:endParaRPr sz="2650">
                        <a:latin typeface="Times New Roman"/>
                        <a:cs typeface="Times New Roman"/>
                      </a:endParaRPr>
                    </a:p>
                    <a:p>
                      <a:pPr marL="2540" algn="ctr">
                        <a:lnSpc>
                          <a:spcPct val="100000"/>
                        </a:lnSpc>
                      </a:pPr>
                      <a:r>
                        <a:rPr sz="2650" dirty="0">
                          <a:latin typeface="Tahoma"/>
                          <a:cs typeface="Tahoma"/>
                        </a:rPr>
                        <a:t>Data</a:t>
                      </a:r>
                      <a:r>
                        <a:rPr sz="2650" spc="-204" dirty="0">
                          <a:latin typeface="Tahoma"/>
                          <a:cs typeface="Tahoma"/>
                        </a:rPr>
                        <a:t> </a:t>
                      </a:r>
                      <a:r>
                        <a:rPr sz="2650" spc="-20" dirty="0">
                          <a:latin typeface="Tahoma"/>
                          <a:cs typeface="Tahoma"/>
                        </a:rPr>
                        <a:t>Flow</a:t>
                      </a:r>
                      <a:endParaRPr sz="265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F4F9"/>
                    </a:solidFill>
                  </a:tcPr>
                </a:tc>
                <a:tc>
                  <a:txBody>
                    <a:bodyPr/>
                    <a:lstStyle/>
                    <a:p>
                      <a:pPr>
                        <a:lnSpc>
                          <a:spcPct val="100000"/>
                        </a:lnSpc>
                        <a:spcBef>
                          <a:spcPts val="1140"/>
                        </a:spcBef>
                      </a:pPr>
                      <a:endParaRPr sz="2650">
                        <a:latin typeface="Times New Roman"/>
                        <a:cs typeface="Times New Roman"/>
                      </a:endParaRPr>
                    </a:p>
                    <a:p>
                      <a:pPr marL="285750" marR="274320" indent="3175" algn="ctr">
                        <a:lnSpc>
                          <a:spcPts val="3160"/>
                        </a:lnSpc>
                      </a:pPr>
                      <a:r>
                        <a:rPr sz="2650" dirty="0">
                          <a:latin typeface="Tahoma"/>
                          <a:cs typeface="Tahoma"/>
                        </a:rPr>
                        <a:t>Describe</a:t>
                      </a:r>
                      <a:r>
                        <a:rPr sz="2650" spc="-114" dirty="0">
                          <a:latin typeface="Tahoma"/>
                          <a:cs typeface="Tahoma"/>
                        </a:rPr>
                        <a:t> </a:t>
                      </a:r>
                      <a:r>
                        <a:rPr sz="2650" spc="-65" dirty="0">
                          <a:latin typeface="Tahoma"/>
                          <a:cs typeface="Tahoma"/>
                        </a:rPr>
                        <a:t>how</a:t>
                      </a:r>
                      <a:r>
                        <a:rPr sz="2650" spc="-145" dirty="0">
                          <a:latin typeface="Tahoma"/>
                          <a:cs typeface="Tahoma"/>
                        </a:rPr>
                        <a:t> </a:t>
                      </a:r>
                      <a:r>
                        <a:rPr sz="2650" spc="-40" dirty="0">
                          <a:latin typeface="Tahoma"/>
                          <a:cs typeface="Tahoma"/>
                        </a:rPr>
                        <a:t>data</a:t>
                      </a:r>
                      <a:r>
                        <a:rPr sz="2650" spc="-110" dirty="0">
                          <a:latin typeface="Tahoma"/>
                          <a:cs typeface="Tahoma"/>
                        </a:rPr>
                        <a:t> </a:t>
                      </a:r>
                      <a:r>
                        <a:rPr sz="2650" spc="-25" dirty="0">
                          <a:latin typeface="Tahoma"/>
                          <a:cs typeface="Tahoma"/>
                        </a:rPr>
                        <a:t>is </a:t>
                      </a:r>
                      <a:r>
                        <a:rPr sz="2650" spc="-35" dirty="0">
                          <a:latin typeface="Tahoma"/>
                          <a:cs typeface="Tahoma"/>
                        </a:rPr>
                        <a:t>gathered</a:t>
                      </a:r>
                      <a:r>
                        <a:rPr sz="2650" spc="-170" dirty="0">
                          <a:latin typeface="Tahoma"/>
                          <a:cs typeface="Tahoma"/>
                        </a:rPr>
                        <a:t> </a:t>
                      </a:r>
                      <a:r>
                        <a:rPr sz="2650" spc="-10" dirty="0">
                          <a:latin typeface="Tahoma"/>
                          <a:cs typeface="Tahoma"/>
                        </a:rPr>
                        <a:t>and</a:t>
                      </a:r>
                      <a:r>
                        <a:rPr sz="2650" spc="-170" dirty="0">
                          <a:latin typeface="Tahoma"/>
                          <a:cs typeface="Tahoma"/>
                        </a:rPr>
                        <a:t> </a:t>
                      </a:r>
                      <a:r>
                        <a:rPr sz="2650" spc="-10" dirty="0">
                          <a:latin typeface="Tahoma"/>
                          <a:cs typeface="Tahoma"/>
                        </a:rPr>
                        <a:t>processed </a:t>
                      </a:r>
                      <a:r>
                        <a:rPr sz="2650" spc="-70" dirty="0">
                          <a:latin typeface="Tahoma"/>
                          <a:cs typeface="Tahoma"/>
                        </a:rPr>
                        <a:t>(e.g.,</a:t>
                      </a:r>
                      <a:r>
                        <a:rPr sz="2650" spc="-130" dirty="0">
                          <a:latin typeface="Tahoma"/>
                          <a:cs typeface="Tahoma"/>
                        </a:rPr>
                        <a:t> </a:t>
                      </a:r>
                      <a:r>
                        <a:rPr sz="2650" spc="-55" dirty="0">
                          <a:latin typeface="Tahoma"/>
                          <a:cs typeface="Tahoma"/>
                        </a:rPr>
                        <a:t>where</a:t>
                      </a:r>
                      <a:r>
                        <a:rPr sz="2650" spc="-185" dirty="0">
                          <a:latin typeface="Tahoma"/>
                          <a:cs typeface="Tahoma"/>
                        </a:rPr>
                        <a:t> </a:t>
                      </a:r>
                      <a:r>
                        <a:rPr sz="2650" dirty="0">
                          <a:latin typeface="Tahoma"/>
                          <a:cs typeface="Tahoma"/>
                        </a:rPr>
                        <a:t>does</a:t>
                      </a:r>
                      <a:r>
                        <a:rPr sz="2650" spc="-80" dirty="0">
                          <a:latin typeface="Tahoma"/>
                          <a:cs typeface="Tahoma"/>
                        </a:rPr>
                        <a:t> </a:t>
                      </a:r>
                      <a:r>
                        <a:rPr sz="2650" spc="-70" dirty="0">
                          <a:latin typeface="Tahoma"/>
                          <a:cs typeface="Tahoma"/>
                        </a:rPr>
                        <a:t>the</a:t>
                      </a:r>
                      <a:r>
                        <a:rPr sz="2650" spc="-120" dirty="0">
                          <a:latin typeface="Tahoma"/>
                          <a:cs typeface="Tahoma"/>
                        </a:rPr>
                        <a:t> </a:t>
                      </a:r>
                      <a:r>
                        <a:rPr sz="2650" spc="-20" dirty="0">
                          <a:latin typeface="Tahoma"/>
                          <a:cs typeface="Tahoma"/>
                        </a:rPr>
                        <a:t>data </a:t>
                      </a:r>
                      <a:r>
                        <a:rPr sz="2650" dirty="0">
                          <a:latin typeface="Tahoma"/>
                          <a:cs typeface="Tahoma"/>
                        </a:rPr>
                        <a:t>come</a:t>
                      </a:r>
                      <a:r>
                        <a:rPr sz="2650" spc="-190" dirty="0">
                          <a:latin typeface="Tahoma"/>
                          <a:cs typeface="Tahoma"/>
                        </a:rPr>
                        <a:t> </a:t>
                      </a:r>
                      <a:r>
                        <a:rPr sz="2650" spc="-60" dirty="0">
                          <a:latin typeface="Tahoma"/>
                          <a:cs typeface="Tahoma"/>
                        </a:rPr>
                        <a:t>from?</a:t>
                      </a:r>
                      <a:r>
                        <a:rPr sz="2650" spc="-120" dirty="0">
                          <a:latin typeface="Tahoma"/>
                          <a:cs typeface="Tahoma"/>
                        </a:rPr>
                        <a:t> </a:t>
                      </a:r>
                      <a:r>
                        <a:rPr sz="2650" spc="-65" dirty="0">
                          <a:latin typeface="Tahoma"/>
                          <a:cs typeface="Tahoma"/>
                        </a:rPr>
                        <a:t>how</a:t>
                      </a:r>
                      <a:r>
                        <a:rPr sz="2650" spc="-155" dirty="0">
                          <a:latin typeface="Tahoma"/>
                          <a:cs typeface="Tahoma"/>
                        </a:rPr>
                        <a:t> </a:t>
                      </a:r>
                      <a:r>
                        <a:rPr sz="2650" spc="-10" dirty="0">
                          <a:latin typeface="Tahoma"/>
                          <a:cs typeface="Tahoma"/>
                        </a:rPr>
                        <a:t>is</a:t>
                      </a:r>
                      <a:r>
                        <a:rPr sz="2650" spc="-155" dirty="0">
                          <a:latin typeface="Tahoma"/>
                          <a:cs typeface="Tahoma"/>
                        </a:rPr>
                        <a:t> </a:t>
                      </a:r>
                      <a:r>
                        <a:rPr sz="2650" spc="-90" dirty="0">
                          <a:latin typeface="Tahoma"/>
                          <a:cs typeface="Tahoma"/>
                        </a:rPr>
                        <a:t>it</a:t>
                      </a:r>
                      <a:r>
                        <a:rPr sz="2650" spc="-120" dirty="0">
                          <a:latin typeface="Tahoma"/>
                          <a:cs typeface="Tahoma"/>
                        </a:rPr>
                        <a:t> </a:t>
                      </a:r>
                      <a:r>
                        <a:rPr sz="2650" spc="-10" dirty="0">
                          <a:latin typeface="Tahoma"/>
                          <a:cs typeface="Tahoma"/>
                        </a:rPr>
                        <a:t>used?)</a:t>
                      </a:r>
                      <a:endParaRPr sz="2650">
                        <a:latin typeface="Tahoma"/>
                        <a:cs typeface="Tahoma"/>
                      </a:endParaRPr>
                    </a:p>
                  </a:txBody>
                  <a:tcPr marL="0" marR="0" marT="1447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F4F9"/>
                    </a:solidFill>
                  </a:tcPr>
                </a:tc>
                <a:tc>
                  <a:txBody>
                    <a:bodyPr/>
                    <a:lstStyle/>
                    <a:p>
                      <a:pPr>
                        <a:lnSpc>
                          <a:spcPct val="100000"/>
                        </a:lnSpc>
                      </a:pPr>
                      <a:endParaRPr lang="en-US" sz="2300" dirty="0">
                        <a:latin typeface="Times New Roman"/>
                        <a:cs typeface="Times New Roman"/>
                      </a:endParaRPr>
                    </a:p>
                    <a:p>
                      <a:pPr>
                        <a:lnSpc>
                          <a:spcPct val="100000"/>
                        </a:lnSpc>
                      </a:pPr>
                      <a:endParaRPr lang="en-US" sz="2300" dirty="0">
                        <a:latin typeface="Times New Roman"/>
                        <a:cs typeface="Times New Roman"/>
                      </a:endParaRPr>
                    </a:p>
                    <a:p>
                      <a:pPr>
                        <a:lnSpc>
                          <a:spcPct val="100000"/>
                        </a:lnSpc>
                      </a:pPr>
                      <a:r>
                        <a:rPr lang="en-US" sz="2400" dirty="0"/>
                        <a:t>University administration + LinkedIn + surveys → Python ETL + Ollama (local LLM) / ChatGPT (enrichment, classification, sentiment) → MySQL + LLM-generated metadata → CSV exports → Power BI → data cleaning &amp; DAX → interactive dashboards</a:t>
                      </a:r>
                      <a:endParaRPr sz="23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F4F9"/>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pic>
          <p:nvPicPr>
            <p:cNvPr id="3" name="object 3"/>
            <p:cNvPicPr/>
            <p:nvPr/>
          </p:nvPicPr>
          <p:blipFill>
            <a:blip r:embed="rId2" cstate="print"/>
            <a:stretch>
              <a:fillRect/>
            </a:stretch>
          </p:blipFill>
          <p:spPr>
            <a:xfrm>
              <a:off x="0" y="0"/>
              <a:ext cx="20104100" cy="11308554"/>
            </a:xfrm>
            <a:prstGeom prst="rect">
              <a:avLst/>
            </a:prstGeom>
          </p:spPr>
        </p:pic>
        <p:pic>
          <p:nvPicPr>
            <p:cNvPr id="4" name="object 4"/>
            <p:cNvPicPr/>
            <p:nvPr/>
          </p:nvPicPr>
          <p:blipFill>
            <a:blip r:embed="rId3" cstate="print"/>
            <a:stretch>
              <a:fillRect/>
            </a:stretch>
          </p:blipFill>
          <p:spPr>
            <a:xfrm>
              <a:off x="15737740" y="9863573"/>
              <a:ext cx="3855903" cy="989498"/>
            </a:xfrm>
            <a:prstGeom prst="rect">
              <a:avLst/>
            </a:prstGeom>
          </p:spPr>
        </p:pic>
      </p:grpSp>
      <p:sp>
        <p:nvSpPr>
          <p:cNvPr id="5" name="object 5"/>
          <p:cNvSpPr/>
          <p:nvPr/>
        </p:nvSpPr>
        <p:spPr>
          <a:xfrm>
            <a:off x="8324353" y="3753812"/>
            <a:ext cx="3416300" cy="4020820"/>
          </a:xfrm>
          <a:custGeom>
            <a:avLst/>
            <a:gdLst/>
            <a:ahLst/>
            <a:cxnLst/>
            <a:rect l="l" t="t" r="r" b="b"/>
            <a:pathLst>
              <a:path w="3416300" h="4020820">
                <a:moveTo>
                  <a:pt x="3416126" y="0"/>
                </a:moveTo>
                <a:lnTo>
                  <a:pt x="0" y="0"/>
                </a:lnTo>
                <a:lnTo>
                  <a:pt x="0" y="4020819"/>
                </a:lnTo>
                <a:lnTo>
                  <a:pt x="3416126" y="4020819"/>
                </a:lnTo>
                <a:lnTo>
                  <a:pt x="3416126" y="0"/>
                </a:lnTo>
                <a:close/>
              </a:path>
            </a:pathLst>
          </a:custGeom>
          <a:solidFill>
            <a:srgbClr val="FFFFFF"/>
          </a:solid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11430" rIns="0" bIns="0" rtlCol="0">
            <a:spAutoFit/>
          </a:bodyPr>
          <a:lstStyle/>
          <a:p>
            <a:pPr marL="12700">
              <a:lnSpc>
                <a:spcPct val="100000"/>
              </a:lnSpc>
              <a:spcBef>
                <a:spcPts val="90"/>
              </a:spcBef>
            </a:pPr>
            <a:r>
              <a:rPr dirty="0"/>
              <a:t>3.</a:t>
            </a:r>
            <a:r>
              <a:rPr spc="-160" dirty="0"/>
              <a:t> </a:t>
            </a:r>
            <a:r>
              <a:rPr spc="-20" dirty="0"/>
              <a:t>SOLUTION</a:t>
            </a:r>
            <a:r>
              <a:rPr spc="-170" dirty="0"/>
              <a:t> </a:t>
            </a:r>
            <a:r>
              <a:rPr spc="-10" dirty="0"/>
              <a:t>COMPONENTS</a:t>
            </a:r>
          </a:p>
        </p:txBody>
      </p:sp>
      <p:sp>
        <p:nvSpPr>
          <p:cNvPr id="7" name="object 7"/>
          <p:cNvSpPr txBox="1"/>
          <p:nvPr/>
        </p:nvSpPr>
        <p:spPr>
          <a:xfrm>
            <a:off x="1670050" y="1596789"/>
            <a:ext cx="11354435" cy="478155"/>
          </a:xfrm>
          <a:prstGeom prst="rect">
            <a:avLst/>
          </a:prstGeom>
        </p:spPr>
        <p:txBody>
          <a:bodyPr vert="horz" wrap="square" lIns="0" tIns="15240" rIns="0" bIns="0" rtlCol="0">
            <a:spAutoFit/>
          </a:bodyPr>
          <a:lstStyle/>
          <a:p>
            <a:pPr marL="12700">
              <a:lnSpc>
                <a:spcPct val="100000"/>
              </a:lnSpc>
              <a:spcBef>
                <a:spcPts val="120"/>
              </a:spcBef>
            </a:pPr>
            <a:r>
              <a:rPr sz="2950" b="1" dirty="0">
                <a:solidFill>
                  <a:srgbClr val="003CA4"/>
                </a:solidFill>
                <a:latin typeface="Calibri"/>
                <a:cs typeface="Calibri"/>
              </a:rPr>
              <a:t>Solution</a:t>
            </a:r>
            <a:r>
              <a:rPr sz="2950" b="1" spc="-30" dirty="0">
                <a:solidFill>
                  <a:srgbClr val="003CA4"/>
                </a:solidFill>
                <a:latin typeface="Calibri"/>
                <a:cs typeface="Calibri"/>
              </a:rPr>
              <a:t> </a:t>
            </a:r>
            <a:r>
              <a:rPr sz="2950" b="1" dirty="0">
                <a:solidFill>
                  <a:srgbClr val="003CA4"/>
                </a:solidFill>
                <a:latin typeface="Calibri"/>
                <a:cs typeface="Calibri"/>
              </a:rPr>
              <a:t>components</a:t>
            </a:r>
            <a:r>
              <a:rPr sz="2950" b="1" spc="5" dirty="0">
                <a:solidFill>
                  <a:srgbClr val="003CA4"/>
                </a:solidFill>
                <a:latin typeface="Calibri"/>
                <a:cs typeface="Calibri"/>
              </a:rPr>
              <a:t> </a:t>
            </a:r>
            <a:r>
              <a:rPr sz="2950" b="1" dirty="0">
                <a:solidFill>
                  <a:srgbClr val="003CA4"/>
                </a:solidFill>
                <a:latin typeface="Calibri"/>
                <a:cs typeface="Calibri"/>
              </a:rPr>
              <a:t>table</a:t>
            </a:r>
            <a:r>
              <a:rPr sz="2950" b="1" spc="10" dirty="0">
                <a:solidFill>
                  <a:srgbClr val="003CA4"/>
                </a:solidFill>
                <a:latin typeface="Calibri"/>
                <a:cs typeface="Calibri"/>
              </a:rPr>
              <a:t> </a:t>
            </a:r>
            <a:r>
              <a:rPr sz="2950" b="1" dirty="0">
                <a:solidFill>
                  <a:srgbClr val="003CA4"/>
                </a:solidFill>
                <a:latin typeface="Calibri"/>
                <a:cs typeface="Calibri"/>
              </a:rPr>
              <a:t>cont.</a:t>
            </a:r>
            <a:r>
              <a:rPr sz="2950" b="1" spc="75" dirty="0">
                <a:solidFill>
                  <a:srgbClr val="003CA4"/>
                </a:solidFill>
                <a:latin typeface="Calibri"/>
                <a:cs typeface="Calibri"/>
              </a:rPr>
              <a:t> </a:t>
            </a:r>
            <a:r>
              <a:rPr sz="1950" dirty="0">
                <a:solidFill>
                  <a:srgbClr val="003CA4"/>
                </a:solidFill>
                <a:latin typeface="Calibri"/>
                <a:cs typeface="Calibri"/>
              </a:rPr>
              <a:t>(Add</a:t>
            </a:r>
            <a:r>
              <a:rPr sz="1950" spc="5" dirty="0">
                <a:solidFill>
                  <a:srgbClr val="003CA4"/>
                </a:solidFill>
                <a:latin typeface="Calibri"/>
                <a:cs typeface="Calibri"/>
              </a:rPr>
              <a:t> </a:t>
            </a:r>
            <a:r>
              <a:rPr sz="1950" dirty="0">
                <a:solidFill>
                  <a:srgbClr val="003CA4"/>
                </a:solidFill>
                <a:latin typeface="Calibri"/>
                <a:cs typeface="Calibri"/>
              </a:rPr>
              <a:t>slides</a:t>
            </a:r>
            <a:r>
              <a:rPr sz="1950" spc="30" dirty="0">
                <a:solidFill>
                  <a:srgbClr val="003CA4"/>
                </a:solidFill>
                <a:latin typeface="Calibri"/>
                <a:cs typeface="Calibri"/>
              </a:rPr>
              <a:t> </a:t>
            </a:r>
            <a:r>
              <a:rPr sz="1950" dirty="0">
                <a:solidFill>
                  <a:srgbClr val="003CA4"/>
                </a:solidFill>
                <a:latin typeface="Calibri"/>
                <a:cs typeface="Calibri"/>
              </a:rPr>
              <a:t>as</a:t>
            </a:r>
            <a:r>
              <a:rPr sz="1950" spc="25" dirty="0">
                <a:solidFill>
                  <a:srgbClr val="003CA4"/>
                </a:solidFill>
                <a:latin typeface="Calibri"/>
                <a:cs typeface="Calibri"/>
              </a:rPr>
              <a:t> </a:t>
            </a:r>
            <a:r>
              <a:rPr sz="1950" dirty="0">
                <a:solidFill>
                  <a:srgbClr val="003CA4"/>
                </a:solidFill>
                <a:latin typeface="Calibri"/>
                <a:cs typeface="Calibri"/>
              </a:rPr>
              <a:t>you</a:t>
            </a:r>
            <a:r>
              <a:rPr sz="1950" spc="10" dirty="0">
                <a:solidFill>
                  <a:srgbClr val="003CA4"/>
                </a:solidFill>
                <a:latin typeface="Calibri"/>
                <a:cs typeface="Calibri"/>
              </a:rPr>
              <a:t> </a:t>
            </a:r>
            <a:r>
              <a:rPr sz="1950" dirty="0">
                <a:solidFill>
                  <a:srgbClr val="003CA4"/>
                </a:solidFill>
                <a:latin typeface="Calibri"/>
                <a:cs typeface="Calibri"/>
              </a:rPr>
              <a:t>require</a:t>
            </a:r>
            <a:r>
              <a:rPr sz="1950" spc="60" dirty="0">
                <a:solidFill>
                  <a:srgbClr val="003CA4"/>
                </a:solidFill>
                <a:latin typeface="Calibri"/>
                <a:cs typeface="Calibri"/>
              </a:rPr>
              <a:t> </a:t>
            </a:r>
            <a:r>
              <a:rPr sz="1950" dirty="0">
                <a:solidFill>
                  <a:srgbClr val="003CA4"/>
                </a:solidFill>
                <a:latin typeface="Calibri"/>
                <a:cs typeface="Calibri"/>
              </a:rPr>
              <a:t>to</a:t>
            </a:r>
            <a:r>
              <a:rPr sz="1950" spc="5" dirty="0">
                <a:solidFill>
                  <a:srgbClr val="003CA4"/>
                </a:solidFill>
                <a:latin typeface="Calibri"/>
                <a:cs typeface="Calibri"/>
              </a:rPr>
              <a:t> </a:t>
            </a:r>
            <a:r>
              <a:rPr sz="1950" dirty="0">
                <a:solidFill>
                  <a:srgbClr val="003CA4"/>
                </a:solidFill>
                <a:latin typeface="Calibri"/>
                <a:cs typeface="Calibri"/>
              </a:rPr>
              <a:t>fit</a:t>
            </a:r>
            <a:r>
              <a:rPr sz="1950" spc="10" dirty="0">
                <a:solidFill>
                  <a:srgbClr val="003CA4"/>
                </a:solidFill>
                <a:latin typeface="Calibri"/>
                <a:cs typeface="Calibri"/>
              </a:rPr>
              <a:t> </a:t>
            </a:r>
            <a:r>
              <a:rPr sz="1950" dirty="0">
                <a:solidFill>
                  <a:srgbClr val="003CA4"/>
                </a:solidFill>
                <a:latin typeface="Calibri"/>
                <a:cs typeface="Calibri"/>
              </a:rPr>
              <a:t>the</a:t>
            </a:r>
            <a:r>
              <a:rPr sz="1950" spc="5" dirty="0">
                <a:solidFill>
                  <a:srgbClr val="003CA4"/>
                </a:solidFill>
                <a:latin typeface="Calibri"/>
                <a:cs typeface="Calibri"/>
              </a:rPr>
              <a:t> </a:t>
            </a:r>
            <a:r>
              <a:rPr sz="1950" dirty="0">
                <a:solidFill>
                  <a:srgbClr val="003CA4"/>
                </a:solidFill>
                <a:latin typeface="Calibri"/>
                <a:cs typeface="Calibri"/>
              </a:rPr>
              <a:t>information</a:t>
            </a:r>
            <a:r>
              <a:rPr sz="1950" spc="5" dirty="0">
                <a:solidFill>
                  <a:srgbClr val="003CA4"/>
                </a:solidFill>
                <a:latin typeface="Calibri"/>
                <a:cs typeface="Calibri"/>
              </a:rPr>
              <a:t> </a:t>
            </a:r>
            <a:r>
              <a:rPr sz="1950" dirty="0">
                <a:solidFill>
                  <a:srgbClr val="003CA4"/>
                </a:solidFill>
                <a:latin typeface="Calibri"/>
                <a:cs typeface="Calibri"/>
              </a:rPr>
              <a:t>in</a:t>
            </a:r>
            <a:r>
              <a:rPr sz="1950" spc="10" dirty="0">
                <a:solidFill>
                  <a:srgbClr val="003CA4"/>
                </a:solidFill>
                <a:latin typeface="Calibri"/>
                <a:cs typeface="Calibri"/>
              </a:rPr>
              <a:t> </a:t>
            </a:r>
            <a:r>
              <a:rPr sz="1950" dirty="0">
                <a:solidFill>
                  <a:srgbClr val="003CA4"/>
                </a:solidFill>
                <a:latin typeface="Calibri"/>
                <a:cs typeface="Calibri"/>
              </a:rPr>
              <a:t>the</a:t>
            </a:r>
            <a:r>
              <a:rPr sz="1950" spc="60" dirty="0">
                <a:solidFill>
                  <a:srgbClr val="003CA4"/>
                </a:solidFill>
                <a:latin typeface="Calibri"/>
                <a:cs typeface="Calibri"/>
              </a:rPr>
              <a:t> </a:t>
            </a:r>
            <a:r>
              <a:rPr sz="1950" spc="-10" dirty="0">
                <a:solidFill>
                  <a:srgbClr val="003CA4"/>
                </a:solidFill>
                <a:latin typeface="Calibri"/>
                <a:cs typeface="Calibri"/>
              </a:rPr>
              <a:t>table)</a:t>
            </a:r>
            <a:endParaRPr sz="1950" dirty="0">
              <a:latin typeface="Calibri"/>
              <a:cs typeface="Calibri"/>
            </a:endParaRPr>
          </a:p>
        </p:txBody>
      </p:sp>
      <p:graphicFrame>
        <p:nvGraphicFramePr>
          <p:cNvPr id="8" name="object 8"/>
          <p:cNvGraphicFramePr>
            <a:graphicFrameLocks noGrp="1"/>
          </p:cNvGraphicFramePr>
          <p:nvPr>
            <p:extLst>
              <p:ext uri="{D42A27DB-BD31-4B8C-83A1-F6EECF244321}">
                <p14:modId xmlns:p14="http://schemas.microsoft.com/office/powerpoint/2010/main" val="2741983719"/>
              </p:ext>
            </p:extLst>
          </p:nvPr>
        </p:nvGraphicFramePr>
        <p:xfrm>
          <a:off x="1519742" y="2150729"/>
          <a:ext cx="17371507" cy="7725012"/>
        </p:xfrm>
        <a:graphic>
          <a:graphicData uri="http://schemas.openxmlformats.org/drawingml/2006/table">
            <a:tbl>
              <a:tblPr firstRow="1" bandRow="1">
                <a:tableStyleId>{2D5ABB26-0587-4C30-8999-92F81FD0307C}</a:tableStyleId>
              </a:tblPr>
              <a:tblGrid>
                <a:gridCol w="2757004">
                  <a:extLst>
                    <a:ext uri="{9D8B030D-6E8A-4147-A177-3AD203B41FA5}">
                      <a16:colId xmlns:a16="http://schemas.microsoft.com/office/drawing/2014/main" val="20000"/>
                    </a:ext>
                  </a:extLst>
                </a:gridCol>
                <a:gridCol w="4976831">
                  <a:extLst>
                    <a:ext uri="{9D8B030D-6E8A-4147-A177-3AD203B41FA5}">
                      <a16:colId xmlns:a16="http://schemas.microsoft.com/office/drawing/2014/main" val="20001"/>
                    </a:ext>
                  </a:extLst>
                </a:gridCol>
                <a:gridCol w="9637672">
                  <a:extLst>
                    <a:ext uri="{9D8B030D-6E8A-4147-A177-3AD203B41FA5}">
                      <a16:colId xmlns:a16="http://schemas.microsoft.com/office/drawing/2014/main" val="20002"/>
                    </a:ext>
                  </a:extLst>
                </a:gridCol>
              </a:tblGrid>
              <a:tr h="897383">
                <a:tc>
                  <a:txBody>
                    <a:bodyPr/>
                    <a:lstStyle/>
                    <a:p>
                      <a:pPr algn="ctr">
                        <a:lnSpc>
                          <a:spcPct val="100000"/>
                        </a:lnSpc>
                        <a:spcBef>
                          <a:spcPts val="2495"/>
                        </a:spcBef>
                      </a:pPr>
                      <a:r>
                        <a:rPr sz="3250" spc="150" dirty="0">
                          <a:solidFill>
                            <a:srgbClr val="FFFFFF"/>
                          </a:solidFill>
                          <a:latin typeface="Tahoma"/>
                          <a:cs typeface="Tahoma"/>
                        </a:rPr>
                        <a:t>COMPONENT</a:t>
                      </a:r>
                      <a:endParaRPr sz="3250">
                        <a:latin typeface="Tahoma"/>
                        <a:cs typeface="Tahoma"/>
                      </a:endParaRPr>
                    </a:p>
                  </a:txBody>
                  <a:tcPr marL="0" marR="0" marT="3168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C2E7"/>
                    </a:solidFill>
                  </a:tcPr>
                </a:tc>
                <a:tc>
                  <a:txBody>
                    <a:bodyPr/>
                    <a:lstStyle/>
                    <a:p>
                      <a:pPr algn="ctr">
                        <a:lnSpc>
                          <a:spcPct val="100000"/>
                        </a:lnSpc>
                        <a:spcBef>
                          <a:spcPts val="2495"/>
                        </a:spcBef>
                      </a:pPr>
                      <a:r>
                        <a:rPr sz="3250" spc="-10" dirty="0">
                          <a:solidFill>
                            <a:srgbClr val="FFFFFF"/>
                          </a:solidFill>
                          <a:latin typeface="Tahoma"/>
                          <a:cs typeface="Tahoma"/>
                        </a:rPr>
                        <a:t>DESCRIPTION</a:t>
                      </a:r>
                      <a:endParaRPr sz="3250">
                        <a:latin typeface="Tahoma"/>
                        <a:cs typeface="Tahoma"/>
                      </a:endParaRPr>
                    </a:p>
                  </a:txBody>
                  <a:tcPr marL="0" marR="0" marT="3168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C2E7"/>
                    </a:solidFill>
                  </a:tcPr>
                </a:tc>
                <a:tc>
                  <a:txBody>
                    <a:bodyPr/>
                    <a:lstStyle/>
                    <a:p>
                      <a:pPr marL="7620" algn="ctr">
                        <a:lnSpc>
                          <a:spcPct val="100000"/>
                        </a:lnSpc>
                        <a:spcBef>
                          <a:spcPts val="2495"/>
                        </a:spcBef>
                      </a:pPr>
                      <a:r>
                        <a:rPr sz="3250" spc="135" dirty="0">
                          <a:solidFill>
                            <a:srgbClr val="FFFFFF"/>
                          </a:solidFill>
                          <a:latin typeface="Tahoma"/>
                          <a:cs typeface="Tahoma"/>
                        </a:rPr>
                        <a:t>YOUR</a:t>
                      </a:r>
                      <a:r>
                        <a:rPr sz="3250" spc="-130" dirty="0">
                          <a:solidFill>
                            <a:srgbClr val="FFFFFF"/>
                          </a:solidFill>
                          <a:latin typeface="Tahoma"/>
                          <a:cs typeface="Tahoma"/>
                        </a:rPr>
                        <a:t> </a:t>
                      </a:r>
                      <a:r>
                        <a:rPr sz="3250" spc="130" dirty="0">
                          <a:solidFill>
                            <a:srgbClr val="FFFFFF"/>
                          </a:solidFill>
                          <a:latin typeface="Tahoma"/>
                          <a:cs typeface="Tahoma"/>
                        </a:rPr>
                        <a:t>RESPONSE</a:t>
                      </a:r>
                      <a:endParaRPr sz="3250" dirty="0">
                        <a:latin typeface="Tahoma"/>
                        <a:cs typeface="Tahoma"/>
                      </a:endParaRPr>
                    </a:p>
                  </a:txBody>
                  <a:tcPr marL="0" marR="0" marT="3168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C2E7"/>
                    </a:solidFill>
                  </a:tcPr>
                </a:tc>
                <a:extLst>
                  <a:ext uri="{0D108BD9-81ED-4DB2-BD59-A6C34878D82A}">
                    <a16:rowId xmlns:a16="http://schemas.microsoft.com/office/drawing/2014/main" val="10000"/>
                  </a:ext>
                </a:extLst>
              </a:tr>
              <a:tr h="1970619">
                <a:tc>
                  <a:txBody>
                    <a:bodyPr/>
                    <a:lstStyle/>
                    <a:p>
                      <a:pPr>
                        <a:lnSpc>
                          <a:spcPct val="100000"/>
                        </a:lnSpc>
                      </a:pPr>
                      <a:endParaRPr sz="2400">
                        <a:latin typeface="Times New Roman"/>
                        <a:cs typeface="Times New Roman"/>
                      </a:endParaRPr>
                    </a:p>
                    <a:p>
                      <a:pPr>
                        <a:lnSpc>
                          <a:spcPct val="100000"/>
                        </a:lnSpc>
                        <a:spcBef>
                          <a:spcPts val="1855"/>
                        </a:spcBef>
                      </a:pPr>
                      <a:endParaRPr sz="2400">
                        <a:latin typeface="Times New Roman"/>
                        <a:cs typeface="Times New Roman"/>
                      </a:endParaRPr>
                    </a:p>
                    <a:p>
                      <a:pPr marL="5080" algn="ctr">
                        <a:lnSpc>
                          <a:spcPct val="100000"/>
                        </a:lnSpc>
                      </a:pPr>
                      <a:r>
                        <a:rPr sz="2400" dirty="0">
                          <a:latin typeface="Tahoma"/>
                          <a:cs typeface="Tahoma"/>
                        </a:rPr>
                        <a:t>User</a:t>
                      </a:r>
                      <a:r>
                        <a:rPr sz="2400" spc="-55" dirty="0">
                          <a:latin typeface="Tahoma"/>
                          <a:cs typeface="Tahoma"/>
                        </a:rPr>
                        <a:t> </a:t>
                      </a:r>
                      <a:r>
                        <a:rPr sz="2400" spc="-10" dirty="0">
                          <a:latin typeface="Tahoma"/>
                          <a:cs typeface="Tahoma"/>
                        </a:rPr>
                        <a:t>Interface</a:t>
                      </a:r>
                      <a:endParaRPr sz="2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E9F6"/>
                    </a:solidFill>
                  </a:tcPr>
                </a:tc>
                <a:tc>
                  <a:txBody>
                    <a:bodyPr/>
                    <a:lstStyle/>
                    <a:p>
                      <a:pPr>
                        <a:lnSpc>
                          <a:spcPct val="100000"/>
                        </a:lnSpc>
                        <a:spcBef>
                          <a:spcPts val="270"/>
                        </a:spcBef>
                      </a:pPr>
                      <a:endParaRPr sz="2000" dirty="0">
                        <a:latin typeface="Times New Roman"/>
                        <a:cs typeface="Times New Roman"/>
                      </a:endParaRPr>
                    </a:p>
                    <a:p>
                      <a:pPr marL="701675" marR="686435" algn="ctr">
                        <a:lnSpc>
                          <a:spcPts val="3160"/>
                        </a:lnSpc>
                      </a:pPr>
                      <a:r>
                        <a:rPr sz="2000" spc="-70" dirty="0">
                          <a:latin typeface="Tahoma"/>
                          <a:cs typeface="Tahoma"/>
                        </a:rPr>
                        <a:t>Who</a:t>
                      </a:r>
                      <a:r>
                        <a:rPr sz="2000" spc="-150" dirty="0">
                          <a:latin typeface="Tahoma"/>
                          <a:cs typeface="Tahoma"/>
                        </a:rPr>
                        <a:t> </a:t>
                      </a:r>
                      <a:r>
                        <a:rPr sz="2000" spc="-30" dirty="0">
                          <a:latin typeface="Tahoma"/>
                          <a:cs typeface="Tahoma"/>
                        </a:rPr>
                        <a:t>interacts</a:t>
                      </a:r>
                      <a:r>
                        <a:rPr sz="2000" spc="-145" dirty="0">
                          <a:latin typeface="Tahoma"/>
                          <a:cs typeface="Tahoma"/>
                        </a:rPr>
                        <a:t> </a:t>
                      </a:r>
                      <a:r>
                        <a:rPr sz="2000" spc="-100" dirty="0">
                          <a:latin typeface="Tahoma"/>
                          <a:cs typeface="Tahoma"/>
                        </a:rPr>
                        <a:t>with</a:t>
                      </a:r>
                      <a:r>
                        <a:rPr sz="2000" spc="-135" dirty="0">
                          <a:latin typeface="Tahoma"/>
                          <a:cs typeface="Tahoma"/>
                        </a:rPr>
                        <a:t> </a:t>
                      </a:r>
                      <a:r>
                        <a:rPr sz="2000" spc="-25" dirty="0">
                          <a:latin typeface="Tahoma"/>
                          <a:cs typeface="Tahoma"/>
                        </a:rPr>
                        <a:t>the </a:t>
                      </a:r>
                      <a:r>
                        <a:rPr sz="2000" spc="-40" dirty="0">
                          <a:latin typeface="Tahoma"/>
                          <a:cs typeface="Tahoma"/>
                        </a:rPr>
                        <a:t>system,</a:t>
                      </a:r>
                      <a:r>
                        <a:rPr sz="2000" spc="-170" dirty="0">
                          <a:latin typeface="Tahoma"/>
                          <a:cs typeface="Tahoma"/>
                        </a:rPr>
                        <a:t> </a:t>
                      </a:r>
                      <a:r>
                        <a:rPr sz="2000" spc="-20" dirty="0">
                          <a:latin typeface="Tahoma"/>
                          <a:cs typeface="Tahoma"/>
                        </a:rPr>
                        <a:t>and</a:t>
                      </a:r>
                      <a:r>
                        <a:rPr sz="2000" spc="-165" dirty="0">
                          <a:latin typeface="Tahoma"/>
                          <a:cs typeface="Tahoma"/>
                        </a:rPr>
                        <a:t> </a:t>
                      </a:r>
                      <a:r>
                        <a:rPr sz="2000" spc="-20" dirty="0">
                          <a:latin typeface="Tahoma"/>
                          <a:cs typeface="Tahoma"/>
                        </a:rPr>
                        <a:t>how?</a:t>
                      </a:r>
                      <a:endParaRPr sz="2000" dirty="0">
                        <a:latin typeface="Tahoma"/>
                        <a:cs typeface="Tahoma"/>
                      </a:endParaRPr>
                    </a:p>
                    <a:p>
                      <a:pPr marL="3175" algn="ctr">
                        <a:lnSpc>
                          <a:spcPts val="3035"/>
                        </a:lnSpc>
                      </a:pPr>
                      <a:r>
                        <a:rPr sz="2000" spc="-70" dirty="0">
                          <a:latin typeface="Tahoma"/>
                          <a:cs typeface="Tahoma"/>
                        </a:rPr>
                        <a:t>(e.g.,</a:t>
                      </a:r>
                      <a:r>
                        <a:rPr sz="2000" spc="-135" dirty="0">
                          <a:latin typeface="Tahoma"/>
                          <a:cs typeface="Tahoma"/>
                        </a:rPr>
                        <a:t> </a:t>
                      </a:r>
                      <a:r>
                        <a:rPr sz="2000" spc="-25" dirty="0">
                          <a:latin typeface="Tahoma"/>
                          <a:cs typeface="Tahoma"/>
                        </a:rPr>
                        <a:t>dashboard,</a:t>
                      </a:r>
                      <a:r>
                        <a:rPr sz="2000" spc="-135" dirty="0">
                          <a:latin typeface="Tahoma"/>
                          <a:cs typeface="Tahoma"/>
                        </a:rPr>
                        <a:t> </a:t>
                      </a:r>
                      <a:r>
                        <a:rPr sz="2000" spc="-50" dirty="0">
                          <a:latin typeface="Tahoma"/>
                          <a:cs typeface="Tahoma"/>
                        </a:rPr>
                        <a:t>mobile</a:t>
                      </a:r>
                      <a:r>
                        <a:rPr sz="2000" spc="-125" dirty="0">
                          <a:latin typeface="Tahoma"/>
                          <a:cs typeface="Tahoma"/>
                        </a:rPr>
                        <a:t> </a:t>
                      </a:r>
                      <a:r>
                        <a:rPr sz="2000" spc="-20" dirty="0">
                          <a:latin typeface="Tahoma"/>
                          <a:cs typeface="Tahoma"/>
                        </a:rPr>
                        <a:t>app,</a:t>
                      </a:r>
                      <a:endParaRPr sz="2000" dirty="0">
                        <a:latin typeface="Tahoma"/>
                        <a:cs typeface="Tahoma"/>
                      </a:endParaRPr>
                    </a:p>
                    <a:p>
                      <a:pPr marL="8890" algn="ctr">
                        <a:lnSpc>
                          <a:spcPts val="3170"/>
                        </a:lnSpc>
                      </a:pPr>
                      <a:r>
                        <a:rPr sz="2000" spc="-10" dirty="0">
                          <a:latin typeface="Tahoma"/>
                          <a:cs typeface="Tahoma"/>
                        </a:rPr>
                        <a:t>portal)</a:t>
                      </a:r>
                      <a:endParaRPr sz="2000" dirty="0">
                        <a:latin typeface="Tahoma"/>
                        <a:cs typeface="Tahoma"/>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E9F6"/>
                    </a:solidFill>
                  </a:tcPr>
                </a:tc>
                <a:tc>
                  <a:txBody>
                    <a:bodyPr/>
                    <a:lstStyle/>
                    <a:p>
                      <a:pPr>
                        <a:lnSpc>
                          <a:spcPct val="100000"/>
                        </a:lnSpc>
                      </a:pPr>
                      <a:endParaRPr lang="en-US" sz="1800" dirty="0">
                        <a:latin typeface="Times New Roman"/>
                        <a:cs typeface="Times New Roman"/>
                      </a:endParaRPr>
                    </a:p>
                    <a:p>
                      <a:pPr>
                        <a:lnSpc>
                          <a:spcPct val="100000"/>
                        </a:lnSpc>
                      </a:pPr>
                      <a:endParaRPr lang="en-US" sz="1800" dirty="0">
                        <a:latin typeface="Times New Roman"/>
                        <a:cs typeface="Times New Roman"/>
                      </a:endParaRPr>
                    </a:p>
                    <a:p>
                      <a:pPr>
                        <a:lnSpc>
                          <a:spcPct val="100000"/>
                        </a:lnSpc>
                      </a:pPr>
                      <a:r>
                        <a:rPr lang="en-US" sz="1800" b="1" dirty="0"/>
                        <a:t>Power BI dashboards embedded in SLU </a:t>
                      </a:r>
                      <a:r>
                        <a:rPr lang="en-US" sz="1800" b="0" dirty="0"/>
                        <a:t>webpages and a React app for leadership, students, alumni, and employers (via Power BI Embedded </a:t>
                      </a:r>
                      <a:r>
                        <a:rPr lang="en-US" sz="1800" dirty="0"/>
                        <a:t>+ AI Copilot).</a:t>
                      </a:r>
                      <a:endParaRPr sz="18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E9F6"/>
                    </a:solidFill>
                  </a:tcPr>
                </a:tc>
                <a:extLst>
                  <a:ext uri="{0D108BD9-81ED-4DB2-BD59-A6C34878D82A}">
                    <a16:rowId xmlns:a16="http://schemas.microsoft.com/office/drawing/2014/main" val="10001"/>
                  </a:ext>
                </a:extLst>
              </a:tr>
              <a:tr h="2854340">
                <a:tc>
                  <a:txBody>
                    <a:bodyPr/>
                    <a:lstStyle/>
                    <a:p>
                      <a:pPr>
                        <a:lnSpc>
                          <a:spcPct val="100000"/>
                        </a:lnSpc>
                      </a:pPr>
                      <a:endParaRPr sz="2400">
                        <a:latin typeface="Times New Roman"/>
                        <a:cs typeface="Times New Roman"/>
                      </a:endParaRPr>
                    </a:p>
                    <a:p>
                      <a:pPr>
                        <a:lnSpc>
                          <a:spcPct val="100000"/>
                        </a:lnSpc>
                        <a:spcBef>
                          <a:spcPts val="1280"/>
                        </a:spcBef>
                      </a:pPr>
                      <a:endParaRPr sz="2400">
                        <a:latin typeface="Times New Roman"/>
                        <a:cs typeface="Times New Roman"/>
                      </a:endParaRPr>
                    </a:p>
                    <a:p>
                      <a:pPr marL="3175" algn="ctr">
                        <a:lnSpc>
                          <a:spcPct val="100000"/>
                        </a:lnSpc>
                        <a:spcBef>
                          <a:spcPts val="5"/>
                        </a:spcBef>
                      </a:pPr>
                      <a:r>
                        <a:rPr sz="2400" dirty="0">
                          <a:latin typeface="Tahoma"/>
                          <a:cs typeface="Tahoma"/>
                        </a:rPr>
                        <a:t>Key</a:t>
                      </a:r>
                      <a:r>
                        <a:rPr sz="2400" spc="-210" dirty="0">
                          <a:latin typeface="Tahoma"/>
                          <a:cs typeface="Tahoma"/>
                        </a:rPr>
                        <a:t> </a:t>
                      </a:r>
                      <a:r>
                        <a:rPr sz="2400" spc="-10" dirty="0">
                          <a:latin typeface="Tahoma"/>
                          <a:cs typeface="Tahoma"/>
                        </a:rPr>
                        <a:t>features</a:t>
                      </a:r>
                      <a:endParaRPr sz="2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F4F9"/>
                    </a:solidFill>
                  </a:tcPr>
                </a:tc>
                <a:tc>
                  <a:txBody>
                    <a:bodyPr/>
                    <a:lstStyle/>
                    <a:p>
                      <a:pPr marL="385445" marR="372110" algn="ctr">
                        <a:lnSpc>
                          <a:spcPts val="3160"/>
                        </a:lnSpc>
                        <a:spcBef>
                          <a:spcPts val="2745"/>
                        </a:spcBef>
                      </a:pPr>
                      <a:r>
                        <a:rPr sz="2000" spc="-45" dirty="0">
                          <a:latin typeface="Tahoma"/>
                          <a:cs typeface="Tahoma"/>
                        </a:rPr>
                        <a:t>Prioritize</a:t>
                      </a:r>
                      <a:r>
                        <a:rPr sz="2000" spc="-155" dirty="0">
                          <a:latin typeface="Tahoma"/>
                          <a:cs typeface="Tahoma"/>
                        </a:rPr>
                        <a:t> </a:t>
                      </a:r>
                      <a:r>
                        <a:rPr sz="2000" spc="-45" dirty="0">
                          <a:latin typeface="Tahoma"/>
                          <a:cs typeface="Tahoma"/>
                        </a:rPr>
                        <a:t>features</a:t>
                      </a:r>
                      <a:r>
                        <a:rPr sz="2000" spc="-120" dirty="0">
                          <a:latin typeface="Tahoma"/>
                          <a:cs typeface="Tahoma"/>
                        </a:rPr>
                        <a:t> </a:t>
                      </a:r>
                      <a:r>
                        <a:rPr sz="2000" spc="-20" dirty="0">
                          <a:latin typeface="Tahoma"/>
                          <a:cs typeface="Tahoma"/>
                        </a:rPr>
                        <a:t>that </a:t>
                      </a:r>
                      <a:r>
                        <a:rPr sz="2000" spc="-35" dirty="0">
                          <a:latin typeface="Tahoma"/>
                          <a:cs typeface="Tahoma"/>
                        </a:rPr>
                        <a:t>support</a:t>
                      </a:r>
                      <a:r>
                        <a:rPr sz="2000" spc="-180" dirty="0">
                          <a:latin typeface="Tahoma"/>
                          <a:cs typeface="Tahoma"/>
                        </a:rPr>
                        <a:t> </a:t>
                      </a:r>
                      <a:r>
                        <a:rPr sz="2000" dirty="0">
                          <a:latin typeface="Tahoma"/>
                          <a:cs typeface="Tahoma"/>
                        </a:rPr>
                        <a:t>goals</a:t>
                      </a:r>
                      <a:r>
                        <a:rPr sz="2000" spc="-200" dirty="0">
                          <a:latin typeface="Tahoma"/>
                          <a:cs typeface="Tahoma"/>
                        </a:rPr>
                        <a:t> </a:t>
                      </a:r>
                      <a:r>
                        <a:rPr sz="2000" spc="-20" dirty="0">
                          <a:latin typeface="Tahoma"/>
                          <a:cs typeface="Tahoma"/>
                        </a:rPr>
                        <a:t>and</a:t>
                      </a:r>
                      <a:r>
                        <a:rPr sz="2000" spc="-155" dirty="0">
                          <a:latin typeface="Tahoma"/>
                          <a:cs typeface="Tahoma"/>
                        </a:rPr>
                        <a:t> </a:t>
                      </a:r>
                      <a:r>
                        <a:rPr sz="2000" spc="-10" dirty="0">
                          <a:latin typeface="Tahoma"/>
                          <a:cs typeface="Tahoma"/>
                        </a:rPr>
                        <a:t>address risks</a:t>
                      </a:r>
                      <a:endParaRPr sz="2000" dirty="0">
                        <a:latin typeface="Tahoma"/>
                        <a:cs typeface="Tahoma"/>
                      </a:endParaRPr>
                    </a:p>
                    <a:p>
                      <a:pPr marL="9525" algn="ctr">
                        <a:lnSpc>
                          <a:spcPts val="3045"/>
                        </a:lnSpc>
                      </a:pPr>
                      <a:r>
                        <a:rPr sz="2000" spc="-50" dirty="0">
                          <a:latin typeface="Tahoma"/>
                          <a:cs typeface="Tahoma"/>
                        </a:rPr>
                        <a:t>(List</a:t>
                      </a:r>
                      <a:r>
                        <a:rPr sz="2000" spc="-110" dirty="0">
                          <a:latin typeface="Tahoma"/>
                          <a:cs typeface="Tahoma"/>
                        </a:rPr>
                        <a:t> </a:t>
                      </a:r>
                      <a:r>
                        <a:rPr sz="2000" dirty="0">
                          <a:latin typeface="Tahoma"/>
                          <a:cs typeface="Tahoma"/>
                        </a:rPr>
                        <a:t>3</a:t>
                      </a:r>
                      <a:r>
                        <a:rPr sz="2000" spc="-135" dirty="0">
                          <a:latin typeface="Tahoma"/>
                          <a:cs typeface="Tahoma"/>
                        </a:rPr>
                        <a:t> </a:t>
                      </a:r>
                      <a:r>
                        <a:rPr sz="2000" spc="-140" dirty="0">
                          <a:latin typeface="Tahoma"/>
                          <a:cs typeface="Tahoma"/>
                        </a:rPr>
                        <a:t>–</a:t>
                      </a:r>
                      <a:r>
                        <a:rPr sz="2000" spc="-135" dirty="0">
                          <a:latin typeface="Tahoma"/>
                          <a:cs typeface="Tahoma"/>
                        </a:rPr>
                        <a:t> </a:t>
                      </a:r>
                      <a:r>
                        <a:rPr sz="2000" spc="-25" dirty="0">
                          <a:latin typeface="Tahoma"/>
                          <a:cs typeface="Tahoma"/>
                        </a:rPr>
                        <a:t>5)</a:t>
                      </a:r>
                      <a:endParaRPr sz="2000" dirty="0">
                        <a:latin typeface="Tahoma"/>
                        <a:cs typeface="Tahoma"/>
                      </a:endParaRPr>
                    </a:p>
                  </a:txBody>
                  <a:tcPr marL="0" marR="0" marT="3486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F4F9"/>
                    </a:solidFill>
                  </a:tcPr>
                </a:tc>
                <a:tc>
                  <a:txBody>
                    <a:bodyPr/>
                    <a:lstStyle/>
                    <a:p>
                      <a:r>
                        <a:rPr lang="en-US" sz="1800" b="1" dirty="0"/>
                        <a:t>Alumni Employment Dashboard (MVP):</a:t>
                      </a:r>
                      <a:r>
                        <a:rPr lang="en-US" sz="1800" dirty="0"/>
                        <a:t> Centralizes student data to track jobs, OPT/CPT, and career outcomes.</a:t>
                      </a:r>
                    </a:p>
                    <a:p>
                      <a:r>
                        <a:rPr lang="en-US" sz="1800" b="1" dirty="0"/>
                        <a:t>Employer Insights Dashboard (MVP):</a:t>
                      </a:r>
                      <a:r>
                        <a:rPr lang="en-US" sz="1800" dirty="0"/>
                        <a:t> Provides hiring trends, pipelines, and employer engagement visibility.</a:t>
                      </a:r>
                    </a:p>
                    <a:p>
                      <a:r>
                        <a:rPr lang="en-US" sz="1800" b="1" dirty="0"/>
                        <a:t>Mentorship Matching (MMP):</a:t>
                      </a:r>
                      <a:r>
                        <a:rPr lang="en-US" sz="1800" dirty="0"/>
                        <a:t> Uses alumni data to connect students with mentors in relevant industries.</a:t>
                      </a:r>
                    </a:p>
                    <a:p>
                      <a:r>
                        <a:rPr lang="en-US" sz="1800" b="1" dirty="0"/>
                        <a:t>Engagement Scoring (MMP):</a:t>
                      </a:r>
                      <a:r>
                        <a:rPr lang="en-US" sz="1800" dirty="0"/>
                        <a:t> Measures and analyzes alumni–employer relationships to improve partnerships.</a:t>
                      </a:r>
                    </a:p>
                    <a:p>
                      <a:r>
                        <a:rPr lang="en-US" sz="1800" b="1" dirty="0"/>
                        <a:t>Skills Demand Analytics (Future):</a:t>
                      </a:r>
                      <a:r>
                        <a:rPr lang="en-US" sz="1800" dirty="0"/>
                        <a:t> Applies AI to detect emerging skills from LinkedIn/surveys to guide curriculum updates.</a:t>
                      </a:r>
                    </a:p>
                    <a:p>
                      <a:pPr>
                        <a:lnSpc>
                          <a:spcPct val="100000"/>
                        </a:lnSpc>
                      </a:pPr>
                      <a:endParaRPr sz="18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F4F9"/>
                    </a:solidFill>
                  </a:tcPr>
                </a:tc>
                <a:extLst>
                  <a:ext uri="{0D108BD9-81ED-4DB2-BD59-A6C34878D82A}">
                    <a16:rowId xmlns:a16="http://schemas.microsoft.com/office/drawing/2014/main" val="10002"/>
                  </a:ext>
                </a:extLst>
              </a:tr>
              <a:tr h="1839490">
                <a:tc>
                  <a:txBody>
                    <a:bodyPr/>
                    <a:lstStyle/>
                    <a:p>
                      <a:pPr>
                        <a:lnSpc>
                          <a:spcPct val="100000"/>
                        </a:lnSpc>
                        <a:spcBef>
                          <a:spcPts val="2615"/>
                        </a:spcBef>
                      </a:pPr>
                      <a:endParaRPr sz="2400">
                        <a:latin typeface="Times New Roman"/>
                        <a:cs typeface="Times New Roman"/>
                      </a:endParaRPr>
                    </a:p>
                    <a:p>
                      <a:pPr marL="2540" algn="ctr">
                        <a:lnSpc>
                          <a:spcPct val="100000"/>
                        </a:lnSpc>
                      </a:pPr>
                      <a:r>
                        <a:rPr sz="2400" dirty="0">
                          <a:latin typeface="Tahoma"/>
                          <a:cs typeface="Tahoma"/>
                        </a:rPr>
                        <a:t>Tech</a:t>
                      </a:r>
                      <a:r>
                        <a:rPr sz="2400" spc="-165" dirty="0">
                          <a:latin typeface="Tahoma"/>
                          <a:cs typeface="Tahoma"/>
                        </a:rPr>
                        <a:t> </a:t>
                      </a:r>
                      <a:r>
                        <a:rPr sz="2400" spc="-20" dirty="0">
                          <a:latin typeface="Tahoma"/>
                          <a:cs typeface="Tahoma"/>
                        </a:rPr>
                        <a:t>Stack</a:t>
                      </a:r>
                      <a:endParaRPr sz="2400">
                        <a:latin typeface="Tahoma"/>
                        <a:cs typeface="Tahoma"/>
                      </a:endParaRPr>
                    </a:p>
                  </a:txBody>
                  <a:tcPr marL="0" marR="0" marT="332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E9F6"/>
                    </a:solidFill>
                  </a:tcPr>
                </a:tc>
                <a:tc>
                  <a:txBody>
                    <a:bodyPr/>
                    <a:lstStyle/>
                    <a:p>
                      <a:pPr marL="491490" marR="480695" algn="ctr">
                        <a:lnSpc>
                          <a:spcPts val="3160"/>
                        </a:lnSpc>
                        <a:spcBef>
                          <a:spcPts val="1030"/>
                        </a:spcBef>
                      </a:pPr>
                      <a:r>
                        <a:rPr sz="2000" spc="-30" dirty="0">
                          <a:latin typeface="Tahoma"/>
                          <a:cs typeface="Tahoma"/>
                        </a:rPr>
                        <a:t>Tools</a:t>
                      </a:r>
                      <a:r>
                        <a:rPr sz="2000" spc="-180" dirty="0">
                          <a:latin typeface="Tahoma"/>
                          <a:cs typeface="Tahoma"/>
                        </a:rPr>
                        <a:t> </a:t>
                      </a:r>
                      <a:r>
                        <a:rPr sz="2000" dirty="0">
                          <a:latin typeface="Tahoma"/>
                          <a:cs typeface="Tahoma"/>
                        </a:rPr>
                        <a:t>and</a:t>
                      </a:r>
                      <a:r>
                        <a:rPr sz="2000" spc="-160" dirty="0">
                          <a:latin typeface="Tahoma"/>
                          <a:cs typeface="Tahoma"/>
                        </a:rPr>
                        <a:t> </a:t>
                      </a:r>
                      <a:r>
                        <a:rPr sz="2000" spc="-60" dirty="0">
                          <a:latin typeface="Tahoma"/>
                          <a:cs typeface="Tahoma"/>
                        </a:rPr>
                        <a:t>platforms</a:t>
                      </a:r>
                      <a:r>
                        <a:rPr sz="2000" spc="-160" dirty="0">
                          <a:latin typeface="Tahoma"/>
                          <a:cs typeface="Tahoma"/>
                        </a:rPr>
                        <a:t> </a:t>
                      </a:r>
                      <a:r>
                        <a:rPr sz="2000" spc="-20" dirty="0">
                          <a:latin typeface="Tahoma"/>
                          <a:cs typeface="Tahoma"/>
                        </a:rPr>
                        <a:t>used </a:t>
                      </a:r>
                      <a:r>
                        <a:rPr sz="2000" spc="-55" dirty="0">
                          <a:latin typeface="Tahoma"/>
                          <a:cs typeface="Tahoma"/>
                        </a:rPr>
                        <a:t>(synthetic</a:t>
                      </a:r>
                      <a:r>
                        <a:rPr sz="2000" spc="-170" dirty="0">
                          <a:latin typeface="Tahoma"/>
                          <a:cs typeface="Tahoma"/>
                        </a:rPr>
                        <a:t> </a:t>
                      </a:r>
                      <a:r>
                        <a:rPr sz="2000" dirty="0">
                          <a:latin typeface="Tahoma"/>
                          <a:cs typeface="Tahoma"/>
                        </a:rPr>
                        <a:t>or</a:t>
                      </a:r>
                      <a:r>
                        <a:rPr sz="2000" spc="-180" dirty="0">
                          <a:latin typeface="Tahoma"/>
                          <a:cs typeface="Tahoma"/>
                        </a:rPr>
                        <a:t> </a:t>
                      </a:r>
                      <a:r>
                        <a:rPr sz="2000" spc="-20" dirty="0">
                          <a:latin typeface="Tahoma"/>
                          <a:cs typeface="Tahoma"/>
                        </a:rPr>
                        <a:t>real)</a:t>
                      </a:r>
                      <a:endParaRPr sz="2000" dirty="0">
                        <a:latin typeface="Tahoma"/>
                        <a:cs typeface="Tahoma"/>
                      </a:endParaRPr>
                    </a:p>
                    <a:p>
                      <a:pPr marL="4445" algn="ctr">
                        <a:lnSpc>
                          <a:spcPts val="3040"/>
                        </a:lnSpc>
                      </a:pPr>
                      <a:r>
                        <a:rPr sz="2000" spc="-70" dirty="0">
                          <a:latin typeface="Tahoma"/>
                          <a:cs typeface="Tahoma"/>
                        </a:rPr>
                        <a:t>(e.g.,</a:t>
                      </a:r>
                      <a:r>
                        <a:rPr sz="2000" spc="-130" dirty="0">
                          <a:latin typeface="Tahoma"/>
                          <a:cs typeface="Tahoma"/>
                        </a:rPr>
                        <a:t> </a:t>
                      </a:r>
                      <a:r>
                        <a:rPr sz="2000" spc="-45" dirty="0">
                          <a:latin typeface="Tahoma"/>
                          <a:cs typeface="Tahoma"/>
                        </a:rPr>
                        <a:t>Python,</a:t>
                      </a:r>
                      <a:r>
                        <a:rPr sz="2000" spc="-135" dirty="0">
                          <a:latin typeface="Tahoma"/>
                          <a:cs typeface="Tahoma"/>
                        </a:rPr>
                        <a:t> </a:t>
                      </a:r>
                      <a:r>
                        <a:rPr sz="2000" spc="-25" dirty="0">
                          <a:latin typeface="Tahoma"/>
                          <a:cs typeface="Tahoma"/>
                        </a:rPr>
                        <a:t>Power</a:t>
                      </a:r>
                      <a:r>
                        <a:rPr sz="2000" spc="-165" dirty="0">
                          <a:latin typeface="Tahoma"/>
                          <a:cs typeface="Tahoma"/>
                        </a:rPr>
                        <a:t> </a:t>
                      </a:r>
                      <a:r>
                        <a:rPr sz="2000" spc="-25" dirty="0">
                          <a:latin typeface="Tahoma"/>
                          <a:cs typeface="Tahoma"/>
                        </a:rPr>
                        <a:t>BI,</a:t>
                      </a:r>
                      <a:endParaRPr sz="2000" dirty="0">
                        <a:latin typeface="Tahoma"/>
                        <a:cs typeface="Tahoma"/>
                      </a:endParaRPr>
                    </a:p>
                    <a:p>
                      <a:pPr marL="3810" algn="ctr">
                        <a:lnSpc>
                          <a:spcPts val="3170"/>
                        </a:lnSpc>
                      </a:pPr>
                      <a:r>
                        <a:rPr sz="2000" spc="-10" dirty="0">
                          <a:latin typeface="Tahoma"/>
                          <a:cs typeface="Tahoma"/>
                        </a:rPr>
                        <a:t>PostgreSQL)</a:t>
                      </a:r>
                      <a:endParaRPr sz="2000" dirty="0">
                        <a:latin typeface="Tahoma"/>
                        <a:cs typeface="Tahoma"/>
                      </a:endParaRPr>
                    </a:p>
                  </a:txBody>
                  <a:tcPr marL="0" marR="0" marT="130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E9F6"/>
                    </a:solidFill>
                  </a:tcPr>
                </a:tc>
                <a:tc>
                  <a:txBody>
                    <a:bodyPr/>
                    <a:lstStyle/>
                    <a:p>
                      <a:pPr>
                        <a:lnSpc>
                          <a:spcPct val="100000"/>
                        </a:lnSpc>
                      </a:pPr>
                      <a:endParaRPr lang="en-US" sz="1800" dirty="0">
                        <a:latin typeface="Times New Roman"/>
                        <a:cs typeface="Times New Roman"/>
                      </a:endParaRPr>
                    </a:p>
                    <a:p>
                      <a:pPr>
                        <a:lnSpc>
                          <a:spcPct val="100000"/>
                        </a:lnSpc>
                      </a:pPr>
                      <a:r>
                        <a:rPr lang="en-US" sz="1800" b="0" dirty="0">
                          <a:solidFill>
                            <a:schemeClr val="tx1"/>
                          </a:solidFill>
                          <a:latin typeface="+mn-lt"/>
                          <a:ea typeface="+mn-ea"/>
                          <a:cs typeface="+mn-cs"/>
                        </a:rPr>
                        <a:t>Python ETL, MySQL, Power BI (Desktop/Service/Embedded), GitHub/OneDrive, React, Microsoft 365, ChatGPT/ Ollama.</a:t>
                      </a:r>
                      <a:endParaRPr sz="1800" b="0" dirty="0">
                        <a:solidFill>
                          <a:schemeClr val="tx1"/>
                        </a:solidFill>
                        <a:latin typeface="+mn-lt"/>
                        <a:ea typeface="+mn-ea"/>
                        <a:cs typeface="+mn-c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E9F6"/>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88430" y="4766870"/>
            <a:ext cx="15082519" cy="5297170"/>
            <a:chOff x="1688430" y="4766870"/>
            <a:chExt cx="15082519" cy="5297170"/>
          </a:xfrm>
        </p:grpSpPr>
        <p:pic>
          <p:nvPicPr>
            <p:cNvPr id="3" name="object 3"/>
            <p:cNvPicPr/>
            <p:nvPr/>
          </p:nvPicPr>
          <p:blipFill>
            <a:blip r:embed="rId2" cstate="print"/>
            <a:stretch>
              <a:fillRect/>
            </a:stretch>
          </p:blipFill>
          <p:spPr>
            <a:xfrm>
              <a:off x="1688430" y="4766870"/>
              <a:ext cx="15082053" cy="5297011"/>
            </a:xfrm>
            <a:prstGeom prst="rect">
              <a:avLst/>
            </a:prstGeom>
          </p:spPr>
        </p:pic>
        <p:sp>
          <p:nvSpPr>
            <p:cNvPr id="4" name="object 4"/>
            <p:cNvSpPr/>
            <p:nvPr/>
          </p:nvSpPr>
          <p:spPr>
            <a:xfrm>
              <a:off x="1763087" y="4841423"/>
              <a:ext cx="14937105" cy="5151755"/>
            </a:xfrm>
            <a:custGeom>
              <a:avLst/>
              <a:gdLst/>
              <a:ahLst/>
              <a:cxnLst/>
              <a:rect l="l" t="t" r="r" b="b"/>
              <a:pathLst>
                <a:path w="14937105" h="5151755">
                  <a:moveTo>
                    <a:pt x="14936717" y="0"/>
                  </a:moveTo>
                  <a:lnTo>
                    <a:pt x="0" y="0"/>
                  </a:lnTo>
                  <a:lnTo>
                    <a:pt x="0" y="5151675"/>
                  </a:lnTo>
                  <a:lnTo>
                    <a:pt x="14936717" y="5151675"/>
                  </a:lnTo>
                  <a:lnTo>
                    <a:pt x="14936717" y="0"/>
                  </a:lnTo>
                  <a:close/>
                </a:path>
              </a:pathLst>
            </a:custGeom>
            <a:solidFill>
              <a:srgbClr val="FFFFFF"/>
            </a:solidFill>
          </p:spPr>
          <p:txBody>
            <a:bodyPr wrap="square" lIns="0" tIns="0" rIns="0" bIns="0" rtlCol="0"/>
            <a:lstStyle/>
            <a:p>
              <a:pPr algn="l">
                <a:lnSpc>
                  <a:spcPct val="200000"/>
                </a:lnSpc>
              </a:pPr>
              <a:r>
                <a:rPr lang="en-US" b="1" dirty="0">
                  <a:latin typeface="+mn-lt"/>
                </a:rPr>
                <a:t>Trends Used:  </a:t>
              </a:r>
              <a:r>
                <a:rPr lang="en-US" dirty="0">
                  <a:latin typeface="+mn-lt"/>
                </a:rPr>
                <a:t>Adoption of BI dashboards, AI-driven insights, and predictive analytics in higher education for student success, alumni engagement, and employer partnerships.</a:t>
              </a:r>
            </a:p>
            <a:p>
              <a:pPr algn="l">
                <a:lnSpc>
                  <a:spcPct val="200000"/>
                </a:lnSpc>
              </a:pPr>
              <a:r>
                <a:rPr lang="en-US" b="1" dirty="0">
                  <a:latin typeface="+mn-lt"/>
                </a:rPr>
                <a:t>Needs Addressed:  </a:t>
              </a:r>
              <a:r>
                <a:rPr lang="en-US" dirty="0">
                  <a:latin typeface="+mn-lt"/>
                </a:rPr>
                <a:t>Provides career path insights for students, connects alumni with employers, enables data-driven decision-making for leadership, and strengthens alumni–student networking.</a:t>
              </a:r>
            </a:p>
            <a:p>
              <a:pPr algn="l">
                <a:lnSpc>
                  <a:spcPct val="200000"/>
                </a:lnSpc>
              </a:pPr>
              <a:r>
                <a:rPr lang="en-US" b="1" dirty="0">
                  <a:latin typeface="+mn-lt"/>
                </a:rPr>
                <a:t>Risks Considered:  </a:t>
              </a:r>
              <a:r>
                <a:rPr lang="en-US" dirty="0">
                  <a:latin typeface="+mn-lt"/>
                </a:rPr>
                <a:t>Data privacy concerns (FERPA, GDPR), user training requirements, adoption challenges, and risk of fragmented data if governance is not enforced.</a:t>
              </a:r>
            </a:p>
            <a:p>
              <a:pPr algn="l">
                <a:lnSpc>
                  <a:spcPct val="200000"/>
                </a:lnSpc>
              </a:pPr>
              <a:endParaRPr dirty="0">
                <a:latin typeface="+mn-lt"/>
              </a:endParaRPr>
            </a:p>
          </p:txBody>
        </p:sp>
        <p:sp>
          <p:nvSpPr>
            <p:cNvPr id="5" name="object 5"/>
            <p:cNvSpPr/>
            <p:nvPr/>
          </p:nvSpPr>
          <p:spPr>
            <a:xfrm>
              <a:off x="1763087" y="4841423"/>
              <a:ext cx="14937105" cy="5151755"/>
            </a:xfrm>
            <a:custGeom>
              <a:avLst/>
              <a:gdLst/>
              <a:ahLst/>
              <a:cxnLst/>
              <a:rect l="l" t="t" r="r" b="b"/>
              <a:pathLst>
                <a:path w="14937105" h="5151755">
                  <a:moveTo>
                    <a:pt x="0" y="5151675"/>
                  </a:moveTo>
                  <a:lnTo>
                    <a:pt x="14936717" y="5151675"/>
                  </a:lnTo>
                  <a:lnTo>
                    <a:pt x="14936717" y="0"/>
                  </a:lnTo>
                  <a:lnTo>
                    <a:pt x="0" y="0"/>
                  </a:lnTo>
                  <a:lnTo>
                    <a:pt x="0" y="5151675"/>
                  </a:lnTo>
                  <a:close/>
                </a:path>
              </a:pathLst>
            </a:custGeom>
            <a:ln w="7853">
              <a:solidFill>
                <a:srgbClr val="54BEE4"/>
              </a:solidFill>
              <a:prstDash val="sysDash"/>
            </a:ln>
          </p:spPr>
          <p:txBody>
            <a:bodyPr wrap="square" lIns="0" tIns="0" rIns="0" bIns="0" rtlCol="0"/>
            <a:lstStyle/>
            <a:p>
              <a:endParaRPr/>
            </a:p>
          </p:txBody>
        </p:sp>
      </p:grpSp>
      <p:sp>
        <p:nvSpPr>
          <p:cNvPr id="6" name="object 6"/>
          <p:cNvSpPr txBox="1">
            <a:spLocks noGrp="1"/>
          </p:cNvSpPr>
          <p:nvPr>
            <p:ph type="title"/>
          </p:nvPr>
        </p:nvSpPr>
        <p:spPr>
          <a:xfrm>
            <a:off x="1822636" y="857430"/>
            <a:ext cx="7602855" cy="733425"/>
          </a:xfrm>
          <a:prstGeom prst="rect">
            <a:avLst/>
          </a:prstGeom>
        </p:spPr>
        <p:txBody>
          <a:bodyPr vert="horz" wrap="square" lIns="0" tIns="11430" rIns="0" bIns="0" rtlCol="0">
            <a:spAutoFit/>
          </a:bodyPr>
          <a:lstStyle/>
          <a:p>
            <a:pPr marL="12700">
              <a:lnSpc>
                <a:spcPct val="100000"/>
              </a:lnSpc>
              <a:spcBef>
                <a:spcPts val="90"/>
              </a:spcBef>
            </a:pPr>
            <a:r>
              <a:rPr dirty="0"/>
              <a:t>4.</a:t>
            </a:r>
            <a:r>
              <a:rPr spc="-100" dirty="0"/>
              <a:t> </a:t>
            </a:r>
            <a:r>
              <a:rPr spc="-40" dirty="0"/>
              <a:t>RESEARCH</a:t>
            </a:r>
            <a:r>
              <a:rPr spc="-240" dirty="0"/>
              <a:t> </a:t>
            </a:r>
            <a:r>
              <a:rPr spc="-10" dirty="0"/>
              <a:t>ALIGNMENT</a:t>
            </a:r>
          </a:p>
        </p:txBody>
      </p:sp>
      <p:sp>
        <p:nvSpPr>
          <p:cNvPr id="7" name="object 7"/>
          <p:cNvSpPr txBox="1"/>
          <p:nvPr/>
        </p:nvSpPr>
        <p:spPr>
          <a:xfrm>
            <a:off x="1822636" y="1572539"/>
            <a:ext cx="14150975" cy="2363470"/>
          </a:xfrm>
          <a:prstGeom prst="rect">
            <a:avLst/>
          </a:prstGeom>
        </p:spPr>
        <p:txBody>
          <a:bodyPr vert="horz" wrap="square" lIns="0" tIns="16510" rIns="0" bIns="0" rtlCol="0">
            <a:spAutoFit/>
          </a:bodyPr>
          <a:lstStyle/>
          <a:p>
            <a:pPr marL="12700">
              <a:lnSpc>
                <a:spcPct val="100000"/>
              </a:lnSpc>
              <a:spcBef>
                <a:spcPts val="130"/>
              </a:spcBef>
            </a:pPr>
            <a:r>
              <a:rPr sz="1950" dirty="0">
                <a:latin typeface="Tahoma"/>
                <a:cs typeface="Tahoma"/>
              </a:rPr>
              <a:t>Answer</a:t>
            </a:r>
            <a:r>
              <a:rPr sz="1950" spc="-155" dirty="0">
                <a:latin typeface="Tahoma"/>
                <a:cs typeface="Tahoma"/>
              </a:rPr>
              <a:t> </a:t>
            </a:r>
            <a:r>
              <a:rPr sz="1950" spc="-20" dirty="0">
                <a:latin typeface="Tahoma"/>
                <a:cs typeface="Tahoma"/>
              </a:rPr>
              <a:t>the</a:t>
            </a:r>
            <a:r>
              <a:rPr sz="1950" spc="-135" dirty="0">
                <a:latin typeface="Tahoma"/>
                <a:cs typeface="Tahoma"/>
              </a:rPr>
              <a:t> </a:t>
            </a:r>
            <a:r>
              <a:rPr sz="1950" spc="-50" dirty="0">
                <a:latin typeface="Tahoma"/>
                <a:cs typeface="Tahoma"/>
              </a:rPr>
              <a:t>following</a:t>
            </a:r>
            <a:r>
              <a:rPr sz="1950" spc="-100" dirty="0">
                <a:latin typeface="Tahoma"/>
                <a:cs typeface="Tahoma"/>
              </a:rPr>
              <a:t> </a:t>
            </a:r>
            <a:r>
              <a:rPr sz="1950" spc="-10" dirty="0">
                <a:latin typeface="Tahoma"/>
                <a:cs typeface="Tahoma"/>
              </a:rPr>
              <a:t>questions.</a:t>
            </a:r>
            <a:r>
              <a:rPr sz="1950" spc="-145" dirty="0">
                <a:latin typeface="Tahoma"/>
                <a:cs typeface="Tahoma"/>
              </a:rPr>
              <a:t> </a:t>
            </a:r>
            <a:r>
              <a:rPr sz="1950" spc="-10" dirty="0">
                <a:latin typeface="Tahoma"/>
                <a:cs typeface="Tahoma"/>
              </a:rPr>
              <a:t>This</a:t>
            </a:r>
            <a:r>
              <a:rPr sz="1950" spc="-90" dirty="0">
                <a:latin typeface="Tahoma"/>
                <a:cs typeface="Tahoma"/>
              </a:rPr>
              <a:t> </a:t>
            </a:r>
            <a:r>
              <a:rPr sz="1950" spc="-65" dirty="0">
                <a:latin typeface="Tahoma"/>
                <a:cs typeface="Tahoma"/>
              </a:rPr>
              <a:t>will</a:t>
            </a:r>
            <a:r>
              <a:rPr sz="1950" spc="-90" dirty="0">
                <a:latin typeface="Tahoma"/>
                <a:cs typeface="Tahoma"/>
              </a:rPr>
              <a:t> </a:t>
            </a:r>
            <a:r>
              <a:rPr sz="1950" spc="-20" dirty="0">
                <a:latin typeface="Tahoma"/>
                <a:cs typeface="Tahoma"/>
              </a:rPr>
              <a:t>help</a:t>
            </a:r>
            <a:r>
              <a:rPr sz="1950" spc="-114" dirty="0">
                <a:latin typeface="Tahoma"/>
                <a:cs typeface="Tahoma"/>
              </a:rPr>
              <a:t> </a:t>
            </a:r>
            <a:r>
              <a:rPr sz="1950" spc="-20" dirty="0">
                <a:latin typeface="Tahoma"/>
                <a:cs typeface="Tahoma"/>
              </a:rPr>
              <a:t>to</a:t>
            </a:r>
            <a:r>
              <a:rPr sz="1950" spc="-85" dirty="0">
                <a:latin typeface="Tahoma"/>
                <a:cs typeface="Tahoma"/>
              </a:rPr>
              <a:t> </a:t>
            </a:r>
            <a:r>
              <a:rPr sz="1950" spc="-30" dirty="0">
                <a:latin typeface="Tahoma"/>
                <a:cs typeface="Tahoma"/>
              </a:rPr>
              <a:t>align</a:t>
            </a:r>
            <a:r>
              <a:rPr sz="1950" spc="-125" dirty="0">
                <a:latin typeface="Tahoma"/>
                <a:cs typeface="Tahoma"/>
              </a:rPr>
              <a:t> </a:t>
            </a:r>
            <a:r>
              <a:rPr sz="1950" spc="-20" dirty="0">
                <a:latin typeface="Tahoma"/>
                <a:cs typeface="Tahoma"/>
              </a:rPr>
              <a:t>your</a:t>
            </a:r>
            <a:r>
              <a:rPr sz="1950" spc="-120" dirty="0">
                <a:latin typeface="Tahoma"/>
                <a:cs typeface="Tahoma"/>
              </a:rPr>
              <a:t> </a:t>
            </a:r>
            <a:r>
              <a:rPr sz="1950" spc="-30" dirty="0">
                <a:latin typeface="Tahoma"/>
                <a:cs typeface="Tahoma"/>
              </a:rPr>
              <a:t>solution</a:t>
            </a:r>
            <a:r>
              <a:rPr sz="1950" spc="-85" dirty="0">
                <a:latin typeface="Tahoma"/>
                <a:cs typeface="Tahoma"/>
              </a:rPr>
              <a:t> </a:t>
            </a:r>
            <a:r>
              <a:rPr sz="1950" spc="-20" dirty="0">
                <a:latin typeface="Tahoma"/>
                <a:cs typeface="Tahoma"/>
              </a:rPr>
              <a:t>to</a:t>
            </a:r>
            <a:r>
              <a:rPr sz="1950" spc="-85" dirty="0">
                <a:latin typeface="Tahoma"/>
                <a:cs typeface="Tahoma"/>
              </a:rPr>
              <a:t> </a:t>
            </a:r>
            <a:r>
              <a:rPr sz="1950" spc="-45" dirty="0">
                <a:latin typeface="Tahoma"/>
                <a:cs typeface="Tahoma"/>
              </a:rPr>
              <a:t>the</a:t>
            </a:r>
            <a:r>
              <a:rPr sz="1950" spc="-110" dirty="0">
                <a:latin typeface="Tahoma"/>
                <a:cs typeface="Tahoma"/>
              </a:rPr>
              <a:t> </a:t>
            </a:r>
            <a:r>
              <a:rPr sz="1950" spc="-45" dirty="0">
                <a:latin typeface="Tahoma"/>
                <a:cs typeface="Tahoma"/>
              </a:rPr>
              <a:t>information</a:t>
            </a:r>
            <a:r>
              <a:rPr sz="1950" spc="-125" dirty="0">
                <a:latin typeface="Tahoma"/>
                <a:cs typeface="Tahoma"/>
              </a:rPr>
              <a:t> </a:t>
            </a:r>
            <a:r>
              <a:rPr sz="1950" spc="-20" dirty="0">
                <a:latin typeface="Tahoma"/>
                <a:cs typeface="Tahoma"/>
              </a:rPr>
              <a:t>you</a:t>
            </a:r>
            <a:r>
              <a:rPr sz="1950" spc="-80" dirty="0">
                <a:latin typeface="Tahoma"/>
                <a:cs typeface="Tahoma"/>
              </a:rPr>
              <a:t> </a:t>
            </a:r>
            <a:r>
              <a:rPr sz="1950" spc="-20" dirty="0">
                <a:latin typeface="Tahoma"/>
                <a:cs typeface="Tahoma"/>
              </a:rPr>
              <a:t>gathered</a:t>
            </a:r>
            <a:r>
              <a:rPr sz="1950" spc="-110" dirty="0">
                <a:latin typeface="Tahoma"/>
                <a:cs typeface="Tahoma"/>
              </a:rPr>
              <a:t> </a:t>
            </a:r>
            <a:r>
              <a:rPr sz="1950" spc="-30" dirty="0">
                <a:latin typeface="Tahoma"/>
                <a:cs typeface="Tahoma"/>
              </a:rPr>
              <a:t>in</a:t>
            </a:r>
            <a:r>
              <a:rPr sz="1950" spc="-125" dirty="0">
                <a:latin typeface="Tahoma"/>
                <a:cs typeface="Tahoma"/>
              </a:rPr>
              <a:t> </a:t>
            </a:r>
            <a:r>
              <a:rPr sz="1950" spc="-20" dirty="0">
                <a:latin typeface="Tahoma"/>
                <a:cs typeface="Tahoma"/>
              </a:rPr>
              <a:t>your</a:t>
            </a:r>
            <a:r>
              <a:rPr sz="1950" spc="-65" dirty="0">
                <a:latin typeface="Tahoma"/>
                <a:cs typeface="Tahoma"/>
              </a:rPr>
              <a:t> </a:t>
            </a:r>
            <a:r>
              <a:rPr sz="1950" spc="-10" dirty="0">
                <a:latin typeface="Tahoma"/>
                <a:cs typeface="Tahoma"/>
              </a:rPr>
              <a:t>research.</a:t>
            </a:r>
            <a:endParaRPr sz="1950">
              <a:latin typeface="Tahoma"/>
              <a:cs typeface="Tahoma"/>
            </a:endParaRPr>
          </a:p>
          <a:p>
            <a:pPr marL="104775" indent="-104775">
              <a:lnSpc>
                <a:spcPct val="100000"/>
              </a:lnSpc>
              <a:spcBef>
                <a:spcPts val="10"/>
              </a:spcBef>
              <a:buSzPct val="82051"/>
              <a:buChar char="•"/>
              <a:tabLst>
                <a:tab pos="104775" algn="l"/>
              </a:tabLst>
            </a:pPr>
            <a:r>
              <a:rPr sz="1950" dirty="0">
                <a:latin typeface="Tahoma"/>
                <a:cs typeface="Tahoma"/>
              </a:rPr>
              <a:t>How</a:t>
            </a:r>
            <a:r>
              <a:rPr sz="1950" spc="-105" dirty="0">
                <a:latin typeface="Tahoma"/>
                <a:cs typeface="Tahoma"/>
              </a:rPr>
              <a:t> </a:t>
            </a:r>
            <a:r>
              <a:rPr sz="1950" dirty="0">
                <a:latin typeface="Tahoma"/>
                <a:cs typeface="Tahoma"/>
              </a:rPr>
              <a:t>does</a:t>
            </a:r>
            <a:r>
              <a:rPr sz="1950" spc="-130" dirty="0">
                <a:latin typeface="Tahoma"/>
                <a:cs typeface="Tahoma"/>
              </a:rPr>
              <a:t> </a:t>
            </a:r>
            <a:r>
              <a:rPr sz="1950" spc="-20" dirty="0">
                <a:latin typeface="Tahoma"/>
                <a:cs typeface="Tahoma"/>
              </a:rPr>
              <a:t>your</a:t>
            </a:r>
            <a:r>
              <a:rPr sz="1950" spc="-120" dirty="0">
                <a:latin typeface="Tahoma"/>
                <a:cs typeface="Tahoma"/>
              </a:rPr>
              <a:t> </a:t>
            </a:r>
            <a:r>
              <a:rPr sz="1950" spc="-30" dirty="0">
                <a:latin typeface="Tahoma"/>
                <a:cs typeface="Tahoma"/>
              </a:rPr>
              <a:t>solution</a:t>
            </a:r>
            <a:r>
              <a:rPr sz="1950" spc="-80" dirty="0">
                <a:latin typeface="Tahoma"/>
                <a:cs typeface="Tahoma"/>
              </a:rPr>
              <a:t> </a:t>
            </a:r>
            <a:r>
              <a:rPr sz="1950" spc="-25" dirty="0">
                <a:latin typeface="Tahoma"/>
                <a:cs typeface="Tahoma"/>
              </a:rPr>
              <a:t>reflect</a:t>
            </a:r>
            <a:r>
              <a:rPr sz="1950" spc="-90" dirty="0">
                <a:latin typeface="Tahoma"/>
                <a:cs typeface="Tahoma"/>
              </a:rPr>
              <a:t> </a:t>
            </a:r>
            <a:r>
              <a:rPr sz="1950" spc="-20" dirty="0">
                <a:latin typeface="Tahoma"/>
                <a:cs typeface="Tahoma"/>
              </a:rPr>
              <a:t>the</a:t>
            </a:r>
            <a:r>
              <a:rPr sz="1950" spc="-130" dirty="0">
                <a:latin typeface="Tahoma"/>
                <a:cs typeface="Tahoma"/>
              </a:rPr>
              <a:t> </a:t>
            </a:r>
            <a:r>
              <a:rPr sz="1950" spc="-10" dirty="0">
                <a:latin typeface="Tahoma"/>
                <a:cs typeface="Tahoma"/>
              </a:rPr>
              <a:t>trends</a:t>
            </a:r>
            <a:r>
              <a:rPr sz="1950" spc="-135" dirty="0">
                <a:latin typeface="Tahoma"/>
                <a:cs typeface="Tahoma"/>
              </a:rPr>
              <a:t> </a:t>
            </a:r>
            <a:r>
              <a:rPr sz="1950" spc="-20" dirty="0">
                <a:latin typeface="Tahoma"/>
                <a:cs typeface="Tahoma"/>
              </a:rPr>
              <a:t>you</a:t>
            </a:r>
            <a:r>
              <a:rPr sz="1950" spc="-80" dirty="0">
                <a:latin typeface="Tahoma"/>
                <a:cs typeface="Tahoma"/>
              </a:rPr>
              <a:t> </a:t>
            </a:r>
            <a:r>
              <a:rPr sz="1950" spc="-10" dirty="0">
                <a:latin typeface="Tahoma"/>
                <a:cs typeface="Tahoma"/>
              </a:rPr>
              <a:t>researched?</a:t>
            </a:r>
            <a:endParaRPr sz="1950">
              <a:latin typeface="Tahoma"/>
              <a:cs typeface="Tahoma"/>
            </a:endParaRPr>
          </a:p>
          <a:p>
            <a:pPr marL="104775" indent="-104775">
              <a:lnSpc>
                <a:spcPct val="100000"/>
              </a:lnSpc>
              <a:spcBef>
                <a:spcPts val="75"/>
              </a:spcBef>
              <a:buSzPct val="82051"/>
              <a:buChar char="•"/>
              <a:tabLst>
                <a:tab pos="104775" algn="l"/>
              </a:tabLst>
            </a:pPr>
            <a:r>
              <a:rPr sz="1950" spc="-25" dirty="0">
                <a:latin typeface="Tahoma"/>
                <a:cs typeface="Tahoma"/>
              </a:rPr>
              <a:t>What</a:t>
            </a:r>
            <a:r>
              <a:rPr sz="1950" spc="-70" dirty="0">
                <a:latin typeface="Tahoma"/>
                <a:cs typeface="Tahoma"/>
              </a:rPr>
              <a:t> </a:t>
            </a:r>
            <a:r>
              <a:rPr sz="1950" dirty="0">
                <a:latin typeface="Tahoma"/>
                <a:cs typeface="Tahoma"/>
              </a:rPr>
              <a:t>specific</a:t>
            </a:r>
            <a:r>
              <a:rPr sz="1950" spc="-95" dirty="0">
                <a:latin typeface="Tahoma"/>
                <a:cs typeface="Tahoma"/>
              </a:rPr>
              <a:t> </a:t>
            </a:r>
            <a:r>
              <a:rPr sz="1950" dirty="0">
                <a:latin typeface="Tahoma"/>
                <a:cs typeface="Tahoma"/>
              </a:rPr>
              <a:t>user</a:t>
            </a:r>
            <a:r>
              <a:rPr sz="1950" spc="-95" dirty="0">
                <a:latin typeface="Tahoma"/>
                <a:cs typeface="Tahoma"/>
              </a:rPr>
              <a:t> </a:t>
            </a:r>
            <a:r>
              <a:rPr sz="1950" dirty="0">
                <a:latin typeface="Tahoma"/>
                <a:cs typeface="Tahoma"/>
              </a:rPr>
              <a:t>needs</a:t>
            </a:r>
            <a:r>
              <a:rPr sz="1950" spc="-60" dirty="0">
                <a:latin typeface="Tahoma"/>
                <a:cs typeface="Tahoma"/>
              </a:rPr>
              <a:t> </a:t>
            </a:r>
            <a:r>
              <a:rPr sz="1950" dirty="0">
                <a:latin typeface="Tahoma"/>
                <a:cs typeface="Tahoma"/>
              </a:rPr>
              <a:t>does</a:t>
            </a:r>
            <a:r>
              <a:rPr sz="1950" spc="-50" dirty="0">
                <a:latin typeface="Tahoma"/>
                <a:cs typeface="Tahoma"/>
              </a:rPr>
              <a:t> </a:t>
            </a:r>
            <a:r>
              <a:rPr sz="1950" spc="-90" dirty="0">
                <a:latin typeface="Tahoma"/>
                <a:cs typeface="Tahoma"/>
              </a:rPr>
              <a:t>it</a:t>
            </a:r>
            <a:r>
              <a:rPr sz="1950" spc="-70" dirty="0">
                <a:latin typeface="Tahoma"/>
                <a:cs typeface="Tahoma"/>
              </a:rPr>
              <a:t> </a:t>
            </a:r>
            <a:r>
              <a:rPr sz="1950" spc="-10" dirty="0">
                <a:latin typeface="Tahoma"/>
                <a:cs typeface="Tahoma"/>
              </a:rPr>
              <a:t>meet?</a:t>
            </a:r>
            <a:endParaRPr sz="1950">
              <a:latin typeface="Tahoma"/>
              <a:cs typeface="Tahoma"/>
            </a:endParaRPr>
          </a:p>
          <a:p>
            <a:pPr marL="104775" indent="-104775">
              <a:lnSpc>
                <a:spcPct val="100000"/>
              </a:lnSpc>
              <a:spcBef>
                <a:spcPts val="10"/>
              </a:spcBef>
              <a:buSzPct val="82051"/>
              <a:buChar char="•"/>
              <a:tabLst>
                <a:tab pos="104775" algn="l"/>
              </a:tabLst>
            </a:pPr>
            <a:r>
              <a:rPr sz="1950" spc="-30" dirty="0">
                <a:latin typeface="Tahoma"/>
                <a:cs typeface="Tahoma"/>
              </a:rPr>
              <a:t>What</a:t>
            </a:r>
            <a:r>
              <a:rPr sz="1950" spc="-90" dirty="0">
                <a:latin typeface="Tahoma"/>
                <a:cs typeface="Tahoma"/>
              </a:rPr>
              <a:t> </a:t>
            </a:r>
            <a:r>
              <a:rPr sz="1950" spc="-40" dirty="0">
                <a:latin typeface="Tahoma"/>
                <a:cs typeface="Tahoma"/>
              </a:rPr>
              <a:t>risk(s)</a:t>
            </a:r>
            <a:r>
              <a:rPr sz="1950" spc="-110" dirty="0">
                <a:latin typeface="Tahoma"/>
                <a:cs typeface="Tahoma"/>
              </a:rPr>
              <a:t> </a:t>
            </a:r>
            <a:r>
              <a:rPr sz="1950" dirty="0">
                <a:latin typeface="Tahoma"/>
                <a:cs typeface="Tahoma"/>
              </a:rPr>
              <a:t>does</a:t>
            </a:r>
            <a:r>
              <a:rPr sz="1950" spc="-125" dirty="0">
                <a:latin typeface="Tahoma"/>
                <a:cs typeface="Tahoma"/>
              </a:rPr>
              <a:t> </a:t>
            </a:r>
            <a:r>
              <a:rPr sz="1950" spc="-20" dirty="0">
                <a:latin typeface="Tahoma"/>
                <a:cs typeface="Tahoma"/>
              </a:rPr>
              <a:t>your</a:t>
            </a:r>
            <a:r>
              <a:rPr sz="1950" spc="-55" dirty="0">
                <a:latin typeface="Tahoma"/>
                <a:cs typeface="Tahoma"/>
              </a:rPr>
              <a:t> </a:t>
            </a:r>
            <a:r>
              <a:rPr sz="1950" spc="-30" dirty="0">
                <a:latin typeface="Tahoma"/>
                <a:cs typeface="Tahoma"/>
              </a:rPr>
              <a:t>solution</a:t>
            </a:r>
            <a:r>
              <a:rPr sz="1950" spc="-75" dirty="0">
                <a:latin typeface="Tahoma"/>
                <a:cs typeface="Tahoma"/>
              </a:rPr>
              <a:t> </a:t>
            </a:r>
            <a:r>
              <a:rPr sz="1950" dirty="0">
                <a:latin typeface="Tahoma"/>
                <a:cs typeface="Tahoma"/>
              </a:rPr>
              <a:t>reduce</a:t>
            </a:r>
            <a:r>
              <a:rPr sz="1950" spc="-120" dirty="0">
                <a:latin typeface="Tahoma"/>
                <a:cs typeface="Tahoma"/>
              </a:rPr>
              <a:t> </a:t>
            </a:r>
            <a:r>
              <a:rPr sz="1950" spc="-10" dirty="0">
                <a:latin typeface="Tahoma"/>
                <a:cs typeface="Tahoma"/>
              </a:rPr>
              <a:t>or</a:t>
            </a:r>
            <a:r>
              <a:rPr sz="1950" spc="-114" dirty="0">
                <a:latin typeface="Tahoma"/>
                <a:cs typeface="Tahoma"/>
              </a:rPr>
              <a:t> </a:t>
            </a:r>
            <a:r>
              <a:rPr sz="1950" spc="-10" dirty="0">
                <a:latin typeface="Tahoma"/>
                <a:cs typeface="Tahoma"/>
              </a:rPr>
              <a:t>anticipate?</a:t>
            </a:r>
            <a:endParaRPr sz="1950">
              <a:latin typeface="Tahoma"/>
              <a:cs typeface="Tahoma"/>
            </a:endParaRPr>
          </a:p>
          <a:p>
            <a:pPr marL="12700">
              <a:lnSpc>
                <a:spcPct val="100000"/>
              </a:lnSpc>
              <a:spcBef>
                <a:spcPts val="1120"/>
              </a:spcBef>
            </a:pPr>
            <a:r>
              <a:rPr sz="2450" b="1" i="1" dirty="0">
                <a:solidFill>
                  <a:srgbClr val="040C28"/>
                </a:solidFill>
                <a:latin typeface="Calibri"/>
                <a:cs typeface="Calibri"/>
              </a:rPr>
              <a:t>What</a:t>
            </a:r>
            <a:r>
              <a:rPr sz="2450" b="1" i="1" spc="25" dirty="0">
                <a:solidFill>
                  <a:srgbClr val="040C28"/>
                </a:solidFill>
                <a:latin typeface="Calibri"/>
                <a:cs typeface="Calibri"/>
              </a:rPr>
              <a:t> </a:t>
            </a:r>
            <a:r>
              <a:rPr sz="2450" b="1" i="1" dirty="0">
                <a:solidFill>
                  <a:srgbClr val="040C28"/>
                </a:solidFill>
                <a:latin typeface="Calibri"/>
                <a:cs typeface="Calibri"/>
              </a:rPr>
              <a:t>are</a:t>
            </a:r>
            <a:r>
              <a:rPr sz="2450" b="1" i="1" spc="-10" dirty="0">
                <a:solidFill>
                  <a:srgbClr val="040C28"/>
                </a:solidFill>
                <a:latin typeface="Calibri"/>
                <a:cs typeface="Calibri"/>
              </a:rPr>
              <a:t> </a:t>
            </a:r>
            <a:r>
              <a:rPr sz="2450" b="1" i="1" dirty="0">
                <a:solidFill>
                  <a:srgbClr val="040C28"/>
                </a:solidFill>
                <a:latin typeface="Calibri"/>
                <a:cs typeface="Calibri"/>
              </a:rPr>
              <a:t>the</a:t>
            </a:r>
            <a:r>
              <a:rPr sz="2450" b="1" i="1" spc="55" dirty="0">
                <a:solidFill>
                  <a:srgbClr val="040C28"/>
                </a:solidFill>
                <a:latin typeface="Calibri"/>
                <a:cs typeface="Calibri"/>
              </a:rPr>
              <a:t> </a:t>
            </a:r>
            <a:r>
              <a:rPr sz="2450" b="1" i="1" spc="-10" dirty="0">
                <a:solidFill>
                  <a:srgbClr val="040C28"/>
                </a:solidFill>
                <a:latin typeface="Calibri"/>
                <a:cs typeface="Calibri"/>
              </a:rPr>
              <a:t>requirements?</a:t>
            </a:r>
            <a:endParaRPr sz="2450">
              <a:latin typeface="Calibri"/>
              <a:cs typeface="Calibri"/>
            </a:endParaRPr>
          </a:p>
          <a:p>
            <a:pPr marL="12700">
              <a:lnSpc>
                <a:spcPct val="100000"/>
              </a:lnSpc>
              <a:spcBef>
                <a:spcPts val="160"/>
              </a:spcBef>
            </a:pPr>
            <a:r>
              <a:rPr sz="1950" i="1" dirty="0">
                <a:solidFill>
                  <a:srgbClr val="3A3A3A"/>
                </a:solidFill>
                <a:latin typeface="Arial"/>
                <a:cs typeface="Arial"/>
              </a:rPr>
              <a:t>You</a:t>
            </a:r>
            <a:r>
              <a:rPr sz="1950" i="1" spc="45" dirty="0">
                <a:solidFill>
                  <a:srgbClr val="3A3A3A"/>
                </a:solidFill>
                <a:latin typeface="Arial"/>
                <a:cs typeface="Arial"/>
              </a:rPr>
              <a:t> </a:t>
            </a:r>
            <a:r>
              <a:rPr sz="1950" i="1" dirty="0">
                <a:solidFill>
                  <a:srgbClr val="3A3A3A"/>
                </a:solidFill>
                <a:latin typeface="Arial"/>
                <a:cs typeface="Arial"/>
              </a:rPr>
              <a:t>may</a:t>
            </a:r>
            <a:r>
              <a:rPr sz="1950" i="1" spc="40" dirty="0">
                <a:solidFill>
                  <a:srgbClr val="3A3A3A"/>
                </a:solidFill>
                <a:latin typeface="Arial"/>
                <a:cs typeface="Arial"/>
              </a:rPr>
              <a:t> </a:t>
            </a:r>
            <a:r>
              <a:rPr sz="1950" i="1" dirty="0">
                <a:solidFill>
                  <a:srgbClr val="3A3A3A"/>
                </a:solidFill>
                <a:latin typeface="Arial"/>
                <a:cs typeface="Arial"/>
              </a:rPr>
              <a:t>use</a:t>
            </a:r>
            <a:r>
              <a:rPr sz="1950" i="1" spc="45" dirty="0">
                <a:solidFill>
                  <a:srgbClr val="3A3A3A"/>
                </a:solidFill>
                <a:latin typeface="Arial"/>
                <a:cs typeface="Arial"/>
              </a:rPr>
              <a:t> </a:t>
            </a:r>
            <a:r>
              <a:rPr sz="1950" i="1" dirty="0">
                <a:solidFill>
                  <a:srgbClr val="3A3A3A"/>
                </a:solidFill>
                <a:latin typeface="Arial"/>
                <a:cs typeface="Arial"/>
              </a:rPr>
              <a:t>ChatGPT</a:t>
            </a:r>
            <a:r>
              <a:rPr sz="1950" i="1" spc="5" dirty="0">
                <a:solidFill>
                  <a:srgbClr val="3A3A3A"/>
                </a:solidFill>
                <a:latin typeface="Arial"/>
                <a:cs typeface="Arial"/>
              </a:rPr>
              <a:t> </a:t>
            </a:r>
            <a:r>
              <a:rPr sz="1950" i="1" dirty="0">
                <a:solidFill>
                  <a:srgbClr val="3A3A3A"/>
                </a:solidFill>
                <a:latin typeface="Arial"/>
                <a:cs typeface="Arial"/>
              </a:rPr>
              <a:t>or</a:t>
            </a:r>
            <a:r>
              <a:rPr sz="1950" i="1" spc="-5" dirty="0">
                <a:solidFill>
                  <a:srgbClr val="3A3A3A"/>
                </a:solidFill>
                <a:latin typeface="Arial"/>
                <a:cs typeface="Arial"/>
              </a:rPr>
              <a:t> </a:t>
            </a:r>
            <a:r>
              <a:rPr sz="1950" i="1" dirty="0">
                <a:solidFill>
                  <a:srgbClr val="3A3A3A"/>
                </a:solidFill>
                <a:latin typeface="Arial"/>
                <a:cs typeface="Arial"/>
              </a:rPr>
              <a:t>other</a:t>
            </a:r>
            <a:r>
              <a:rPr sz="1950" i="1" spc="-5" dirty="0">
                <a:solidFill>
                  <a:srgbClr val="3A3A3A"/>
                </a:solidFill>
                <a:latin typeface="Arial"/>
                <a:cs typeface="Arial"/>
              </a:rPr>
              <a:t> </a:t>
            </a:r>
            <a:r>
              <a:rPr sz="1950" i="1" dirty="0">
                <a:solidFill>
                  <a:srgbClr val="3A3A3A"/>
                </a:solidFill>
                <a:latin typeface="Arial"/>
                <a:cs typeface="Arial"/>
              </a:rPr>
              <a:t>AI</a:t>
            </a:r>
            <a:r>
              <a:rPr sz="1950" i="1" spc="45" dirty="0">
                <a:solidFill>
                  <a:srgbClr val="3A3A3A"/>
                </a:solidFill>
                <a:latin typeface="Arial"/>
                <a:cs typeface="Arial"/>
              </a:rPr>
              <a:t> </a:t>
            </a:r>
            <a:r>
              <a:rPr sz="1950" i="1" dirty="0">
                <a:solidFill>
                  <a:srgbClr val="3A3A3A"/>
                </a:solidFill>
                <a:latin typeface="Arial"/>
                <a:cs typeface="Arial"/>
              </a:rPr>
              <a:t>tools</a:t>
            </a:r>
            <a:r>
              <a:rPr sz="1950" i="1" spc="40" dirty="0">
                <a:solidFill>
                  <a:srgbClr val="3A3A3A"/>
                </a:solidFill>
                <a:latin typeface="Arial"/>
                <a:cs typeface="Arial"/>
              </a:rPr>
              <a:t> </a:t>
            </a:r>
            <a:r>
              <a:rPr sz="1950" i="1" dirty="0">
                <a:solidFill>
                  <a:srgbClr val="3A3A3A"/>
                </a:solidFill>
                <a:latin typeface="Arial"/>
                <a:cs typeface="Arial"/>
              </a:rPr>
              <a:t>to</a:t>
            </a:r>
            <a:r>
              <a:rPr sz="1950" i="1" spc="50" dirty="0">
                <a:solidFill>
                  <a:srgbClr val="3A3A3A"/>
                </a:solidFill>
                <a:latin typeface="Arial"/>
                <a:cs typeface="Arial"/>
              </a:rPr>
              <a:t> </a:t>
            </a:r>
            <a:r>
              <a:rPr sz="1950" i="1" dirty="0">
                <a:solidFill>
                  <a:srgbClr val="3A3A3A"/>
                </a:solidFill>
                <a:latin typeface="Arial"/>
                <a:cs typeface="Arial"/>
              </a:rPr>
              <a:t>improve</a:t>
            </a:r>
            <a:r>
              <a:rPr sz="1950" i="1" spc="45" dirty="0">
                <a:solidFill>
                  <a:srgbClr val="3A3A3A"/>
                </a:solidFill>
                <a:latin typeface="Arial"/>
                <a:cs typeface="Arial"/>
              </a:rPr>
              <a:t> </a:t>
            </a:r>
            <a:r>
              <a:rPr sz="1950" i="1" dirty="0">
                <a:solidFill>
                  <a:srgbClr val="3A3A3A"/>
                </a:solidFill>
                <a:latin typeface="Arial"/>
                <a:cs typeface="Arial"/>
              </a:rPr>
              <a:t>clarity,</a:t>
            </a:r>
            <a:r>
              <a:rPr sz="1950" i="1" spc="-15" dirty="0">
                <a:solidFill>
                  <a:srgbClr val="3A3A3A"/>
                </a:solidFill>
                <a:latin typeface="Arial"/>
                <a:cs typeface="Arial"/>
              </a:rPr>
              <a:t> </a:t>
            </a:r>
            <a:r>
              <a:rPr sz="1950" i="1" dirty="0">
                <a:solidFill>
                  <a:srgbClr val="3A3A3A"/>
                </a:solidFill>
                <a:latin typeface="Arial"/>
                <a:cs typeface="Arial"/>
              </a:rPr>
              <a:t>but</a:t>
            </a:r>
            <a:r>
              <a:rPr sz="1950" i="1" spc="50" dirty="0">
                <a:solidFill>
                  <a:srgbClr val="3A3A3A"/>
                </a:solidFill>
                <a:latin typeface="Arial"/>
                <a:cs typeface="Arial"/>
              </a:rPr>
              <a:t> </a:t>
            </a:r>
            <a:r>
              <a:rPr sz="1950" i="1" dirty="0">
                <a:solidFill>
                  <a:srgbClr val="3A3A3A"/>
                </a:solidFill>
                <a:latin typeface="Arial"/>
                <a:cs typeface="Arial"/>
              </a:rPr>
              <a:t>all</a:t>
            </a:r>
            <a:r>
              <a:rPr sz="1950" i="1" spc="30" dirty="0">
                <a:solidFill>
                  <a:srgbClr val="3A3A3A"/>
                </a:solidFill>
                <a:latin typeface="Arial"/>
                <a:cs typeface="Arial"/>
              </a:rPr>
              <a:t> </a:t>
            </a:r>
            <a:r>
              <a:rPr sz="1950" i="1" dirty="0">
                <a:solidFill>
                  <a:srgbClr val="3A3A3A"/>
                </a:solidFill>
                <a:latin typeface="Arial"/>
                <a:cs typeface="Arial"/>
              </a:rPr>
              <a:t>content</a:t>
            </a:r>
            <a:r>
              <a:rPr sz="1950" i="1" spc="-15" dirty="0">
                <a:solidFill>
                  <a:srgbClr val="3A3A3A"/>
                </a:solidFill>
                <a:latin typeface="Arial"/>
                <a:cs typeface="Arial"/>
              </a:rPr>
              <a:t> </a:t>
            </a:r>
            <a:r>
              <a:rPr sz="1950" i="1" dirty="0">
                <a:solidFill>
                  <a:srgbClr val="3A3A3A"/>
                </a:solidFill>
                <a:latin typeface="Arial"/>
                <a:cs typeface="Arial"/>
              </a:rPr>
              <a:t>must</a:t>
            </a:r>
            <a:r>
              <a:rPr sz="1950" i="1" spc="50" dirty="0">
                <a:solidFill>
                  <a:srgbClr val="3A3A3A"/>
                </a:solidFill>
                <a:latin typeface="Arial"/>
                <a:cs typeface="Arial"/>
              </a:rPr>
              <a:t> </a:t>
            </a:r>
            <a:r>
              <a:rPr sz="1950" i="1" dirty="0">
                <a:solidFill>
                  <a:srgbClr val="3A3A3A"/>
                </a:solidFill>
                <a:latin typeface="Arial"/>
                <a:cs typeface="Arial"/>
              </a:rPr>
              <a:t>come</a:t>
            </a:r>
            <a:r>
              <a:rPr sz="1950" i="1" spc="50" dirty="0">
                <a:solidFill>
                  <a:srgbClr val="3A3A3A"/>
                </a:solidFill>
                <a:latin typeface="Arial"/>
                <a:cs typeface="Arial"/>
              </a:rPr>
              <a:t> </a:t>
            </a:r>
            <a:r>
              <a:rPr sz="1950" i="1" dirty="0">
                <a:solidFill>
                  <a:srgbClr val="3A3A3A"/>
                </a:solidFill>
                <a:latin typeface="Arial"/>
                <a:cs typeface="Arial"/>
              </a:rPr>
              <a:t>from</a:t>
            </a:r>
            <a:r>
              <a:rPr sz="1950" i="1" spc="55" dirty="0">
                <a:solidFill>
                  <a:srgbClr val="3A3A3A"/>
                </a:solidFill>
                <a:latin typeface="Arial"/>
                <a:cs typeface="Arial"/>
              </a:rPr>
              <a:t> </a:t>
            </a:r>
            <a:r>
              <a:rPr sz="1950" i="1" dirty="0">
                <a:solidFill>
                  <a:srgbClr val="3A3A3A"/>
                </a:solidFill>
                <a:latin typeface="Arial"/>
                <a:cs typeface="Arial"/>
              </a:rPr>
              <a:t>your</a:t>
            </a:r>
            <a:r>
              <a:rPr sz="1950" i="1" spc="60" dirty="0">
                <a:solidFill>
                  <a:srgbClr val="3A3A3A"/>
                </a:solidFill>
                <a:latin typeface="Arial"/>
                <a:cs typeface="Arial"/>
              </a:rPr>
              <a:t> </a:t>
            </a:r>
            <a:r>
              <a:rPr sz="1950" i="1" dirty="0">
                <a:solidFill>
                  <a:srgbClr val="3A3A3A"/>
                </a:solidFill>
                <a:latin typeface="Arial"/>
                <a:cs typeface="Arial"/>
              </a:rPr>
              <a:t>analysis</a:t>
            </a:r>
            <a:r>
              <a:rPr sz="1950" i="1" spc="-20" dirty="0">
                <a:solidFill>
                  <a:srgbClr val="3A3A3A"/>
                </a:solidFill>
                <a:latin typeface="Arial"/>
                <a:cs typeface="Arial"/>
              </a:rPr>
              <a:t> </a:t>
            </a:r>
            <a:r>
              <a:rPr sz="1950" i="1" dirty="0">
                <a:solidFill>
                  <a:srgbClr val="3A3A3A"/>
                </a:solidFill>
                <a:latin typeface="Arial"/>
                <a:cs typeface="Arial"/>
              </a:rPr>
              <a:t>of</a:t>
            </a:r>
            <a:r>
              <a:rPr sz="1950" i="1" spc="50" dirty="0">
                <a:solidFill>
                  <a:srgbClr val="3A3A3A"/>
                </a:solidFill>
                <a:latin typeface="Arial"/>
                <a:cs typeface="Arial"/>
              </a:rPr>
              <a:t> </a:t>
            </a:r>
            <a:r>
              <a:rPr sz="1950" i="1" dirty="0">
                <a:solidFill>
                  <a:srgbClr val="3A3A3A"/>
                </a:solidFill>
                <a:latin typeface="Arial"/>
                <a:cs typeface="Arial"/>
              </a:rPr>
              <a:t>the</a:t>
            </a:r>
            <a:r>
              <a:rPr sz="1950" i="1" spc="-15" dirty="0">
                <a:solidFill>
                  <a:srgbClr val="3A3A3A"/>
                </a:solidFill>
                <a:latin typeface="Arial"/>
                <a:cs typeface="Arial"/>
              </a:rPr>
              <a:t> </a:t>
            </a:r>
            <a:r>
              <a:rPr sz="1950" i="1" dirty="0">
                <a:solidFill>
                  <a:srgbClr val="3A3A3A"/>
                </a:solidFill>
                <a:latin typeface="Arial"/>
                <a:cs typeface="Arial"/>
              </a:rPr>
              <a:t>case.</a:t>
            </a:r>
            <a:r>
              <a:rPr sz="1950" i="1" spc="45" dirty="0">
                <a:solidFill>
                  <a:srgbClr val="3A3A3A"/>
                </a:solidFill>
                <a:latin typeface="Arial"/>
                <a:cs typeface="Arial"/>
              </a:rPr>
              <a:t> </a:t>
            </a:r>
            <a:r>
              <a:rPr sz="1950" i="1" dirty="0">
                <a:solidFill>
                  <a:srgbClr val="3A3A3A"/>
                </a:solidFill>
                <a:latin typeface="Arial"/>
                <a:cs typeface="Arial"/>
              </a:rPr>
              <a:t>Generic</a:t>
            </a:r>
            <a:r>
              <a:rPr sz="1950" i="1" spc="40" dirty="0">
                <a:solidFill>
                  <a:srgbClr val="3A3A3A"/>
                </a:solidFill>
                <a:latin typeface="Arial"/>
                <a:cs typeface="Arial"/>
              </a:rPr>
              <a:t> or</a:t>
            </a:r>
            <a:endParaRPr sz="1950">
              <a:latin typeface="Arial"/>
              <a:cs typeface="Arial"/>
            </a:endParaRPr>
          </a:p>
          <a:p>
            <a:pPr marL="12700">
              <a:lnSpc>
                <a:spcPct val="100000"/>
              </a:lnSpc>
              <a:spcBef>
                <a:spcPts val="15"/>
              </a:spcBef>
            </a:pPr>
            <a:r>
              <a:rPr sz="1950" i="1" dirty="0">
                <a:solidFill>
                  <a:srgbClr val="3A3A3A"/>
                </a:solidFill>
                <a:latin typeface="Arial"/>
                <a:cs typeface="Arial"/>
              </a:rPr>
              <a:t>mismatched</a:t>
            </a:r>
            <a:r>
              <a:rPr sz="1950" i="1" spc="80" dirty="0">
                <a:solidFill>
                  <a:srgbClr val="3A3A3A"/>
                </a:solidFill>
                <a:latin typeface="Arial"/>
                <a:cs typeface="Arial"/>
              </a:rPr>
              <a:t> </a:t>
            </a:r>
            <a:r>
              <a:rPr sz="1950" i="1" dirty="0">
                <a:solidFill>
                  <a:srgbClr val="3A3A3A"/>
                </a:solidFill>
                <a:latin typeface="Arial"/>
                <a:cs typeface="Arial"/>
              </a:rPr>
              <a:t>content</a:t>
            </a:r>
            <a:r>
              <a:rPr sz="1950" i="1" spc="15" dirty="0">
                <a:solidFill>
                  <a:srgbClr val="3A3A3A"/>
                </a:solidFill>
                <a:latin typeface="Arial"/>
                <a:cs typeface="Arial"/>
              </a:rPr>
              <a:t> </a:t>
            </a:r>
            <a:r>
              <a:rPr sz="1950" i="1" dirty="0">
                <a:solidFill>
                  <a:srgbClr val="3A3A3A"/>
                </a:solidFill>
                <a:latin typeface="Arial"/>
                <a:cs typeface="Arial"/>
              </a:rPr>
              <a:t>will</a:t>
            </a:r>
            <a:r>
              <a:rPr sz="1950" i="1" spc="65" dirty="0">
                <a:solidFill>
                  <a:srgbClr val="3A3A3A"/>
                </a:solidFill>
                <a:latin typeface="Arial"/>
                <a:cs typeface="Arial"/>
              </a:rPr>
              <a:t> </a:t>
            </a:r>
            <a:r>
              <a:rPr sz="1950" i="1" dirty="0">
                <a:solidFill>
                  <a:srgbClr val="3A3A3A"/>
                </a:solidFill>
                <a:latin typeface="Arial"/>
                <a:cs typeface="Arial"/>
              </a:rPr>
              <a:t>have</a:t>
            </a:r>
            <a:r>
              <a:rPr sz="1950" i="1" spc="15" dirty="0">
                <a:solidFill>
                  <a:srgbClr val="3A3A3A"/>
                </a:solidFill>
                <a:latin typeface="Arial"/>
                <a:cs typeface="Arial"/>
              </a:rPr>
              <a:t> </a:t>
            </a:r>
            <a:r>
              <a:rPr sz="1950" i="1" dirty="0">
                <a:solidFill>
                  <a:srgbClr val="3A3A3A"/>
                </a:solidFill>
                <a:latin typeface="Arial"/>
                <a:cs typeface="Arial"/>
              </a:rPr>
              <a:t>reduced</a:t>
            </a:r>
            <a:r>
              <a:rPr sz="1950" i="1" spc="85" dirty="0">
                <a:solidFill>
                  <a:srgbClr val="3A3A3A"/>
                </a:solidFill>
                <a:latin typeface="Arial"/>
                <a:cs typeface="Arial"/>
              </a:rPr>
              <a:t> </a:t>
            </a:r>
            <a:r>
              <a:rPr sz="1950" i="1" spc="-10" dirty="0">
                <a:solidFill>
                  <a:srgbClr val="3A3A3A"/>
                </a:solidFill>
                <a:latin typeface="Arial"/>
                <a:cs typeface="Arial"/>
              </a:rPr>
              <a:t>credit.</a:t>
            </a:r>
            <a:endParaRPr sz="195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88430" y="4837548"/>
            <a:ext cx="16593034" cy="5084327"/>
            <a:chOff x="1688430" y="4837548"/>
            <a:chExt cx="15082053" cy="5226333"/>
          </a:xfrm>
        </p:grpSpPr>
        <p:pic>
          <p:nvPicPr>
            <p:cNvPr id="3" name="object 3"/>
            <p:cNvPicPr/>
            <p:nvPr/>
          </p:nvPicPr>
          <p:blipFill>
            <a:blip r:embed="rId2" cstate="print"/>
            <a:stretch>
              <a:fillRect/>
            </a:stretch>
          </p:blipFill>
          <p:spPr>
            <a:xfrm>
              <a:off x="1688430" y="4837548"/>
              <a:ext cx="15082053" cy="5226333"/>
            </a:xfrm>
            <a:prstGeom prst="rect">
              <a:avLst/>
            </a:prstGeom>
          </p:spPr>
        </p:pic>
        <p:sp>
          <p:nvSpPr>
            <p:cNvPr id="4" name="object 4"/>
            <p:cNvSpPr/>
            <p:nvPr/>
          </p:nvSpPr>
          <p:spPr>
            <a:xfrm>
              <a:off x="1763087" y="4912101"/>
              <a:ext cx="14937105" cy="5081270"/>
            </a:xfrm>
            <a:custGeom>
              <a:avLst/>
              <a:gdLst/>
              <a:ahLst/>
              <a:cxnLst/>
              <a:rect l="l" t="t" r="r" b="b"/>
              <a:pathLst>
                <a:path w="14937105" h="5081270">
                  <a:moveTo>
                    <a:pt x="14936717" y="0"/>
                  </a:moveTo>
                  <a:lnTo>
                    <a:pt x="0" y="0"/>
                  </a:lnTo>
                  <a:lnTo>
                    <a:pt x="0" y="5080997"/>
                  </a:lnTo>
                  <a:lnTo>
                    <a:pt x="14936717" y="5080997"/>
                  </a:lnTo>
                  <a:lnTo>
                    <a:pt x="14936717" y="0"/>
                  </a:lnTo>
                  <a:close/>
                </a:path>
              </a:pathLst>
            </a:custGeom>
            <a:solidFill>
              <a:srgbClr val="FFFFFF"/>
            </a:solidFill>
          </p:spPr>
          <p:txBody>
            <a:bodyPr wrap="square" lIns="0" tIns="0" rIns="0" bIns="0" rtlCol="0"/>
            <a:lstStyle/>
            <a:p>
              <a:pPr algn="just">
                <a:lnSpc>
                  <a:spcPct val="200000"/>
                </a:lnSpc>
              </a:pPr>
              <a:r>
                <a:rPr lang="en-US" b="1" dirty="0">
                  <a:latin typeface="+mn-lt"/>
                </a:rPr>
                <a:t>Assumptions</a:t>
              </a:r>
              <a:endParaRPr lang="en-US" dirty="0">
                <a:latin typeface="+mn-lt"/>
              </a:endParaRPr>
            </a:p>
            <a:p>
              <a:pPr marL="285750" indent="-285750" algn="just">
                <a:lnSpc>
                  <a:spcPct val="200000"/>
                </a:lnSpc>
                <a:buFont typeface="Arial" panose="020B0604020202020204" pitchFamily="34" charset="0"/>
                <a:buChar char="•"/>
              </a:pPr>
              <a:r>
                <a:rPr lang="en-US" dirty="0">
                  <a:latin typeface="+mn-lt"/>
                </a:rPr>
                <a:t>Access to alumni and employer data from SLU systems, LinkedIn, and surveys is available.</a:t>
              </a:r>
            </a:p>
            <a:p>
              <a:pPr marL="285750" indent="-285750" algn="just">
                <a:lnSpc>
                  <a:spcPct val="200000"/>
                </a:lnSpc>
                <a:buFont typeface="Arial" panose="020B0604020202020204" pitchFamily="34" charset="0"/>
                <a:buChar char="•"/>
              </a:pPr>
              <a:r>
                <a:rPr lang="en-US" dirty="0">
                  <a:latin typeface="+mn-lt"/>
                </a:rPr>
                <a:t>Alumni and employers provide accurate and timely information.</a:t>
              </a:r>
            </a:p>
            <a:p>
              <a:pPr marL="285750" indent="-285750" algn="just">
                <a:lnSpc>
                  <a:spcPct val="200000"/>
                </a:lnSpc>
                <a:buFont typeface="Arial" panose="020B0604020202020204" pitchFamily="34" charset="0"/>
                <a:buChar char="•"/>
              </a:pPr>
              <a:r>
                <a:rPr lang="en-US" dirty="0">
                  <a:latin typeface="+mn-lt"/>
                </a:rPr>
                <a:t>Users (students, alumni, faculty, employers) have basic digital skills to interpret dashboards and analytics in SLU webpages and React apps.</a:t>
              </a:r>
            </a:p>
            <a:p>
              <a:pPr algn="just">
                <a:lnSpc>
                  <a:spcPct val="200000"/>
                </a:lnSpc>
              </a:pPr>
              <a:r>
                <a:rPr lang="en-US" b="1" dirty="0">
                  <a:latin typeface="+mn-lt"/>
                </a:rPr>
                <a:t>Constraints</a:t>
              </a:r>
              <a:endParaRPr lang="en-US" dirty="0">
                <a:latin typeface="+mn-lt"/>
              </a:endParaRPr>
            </a:p>
            <a:p>
              <a:pPr marL="285750" indent="-285750" algn="just">
                <a:lnSpc>
                  <a:spcPct val="200000"/>
                </a:lnSpc>
                <a:buFont typeface="Arial" panose="020B0604020202020204" pitchFamily="34" charset="0"/>
                <a:buChar char="•"/>
              </a:pPr>
              <a:r>
                <a:rPr lang="en-US" dirty="0">
                  <a:latin typeface="+mn-lt"/>
                </a:rPr>
                <a:t>Must comply with FERPA, GDPR, and SLU’s internal governance rules.</a:t>
              </a:r>
            </a:p>
            <a:p>
              <a:pPr marL="285750" indent="-285750" algn="just">
                <a:lnSpc>
                  <a:spcPct val="200000"/>
                </a:lnSpc>
                <a:buFont typeface="Arial" panose="020B0604020202020204" pitchFamily="34" charset="0"/>
                <a:buChar char="•"/>
              </a:pPr>
              <a:r>
                <a:rPr lang="en-US" dirty="0">
                  <a:latin typeface="+mn-lt"/>
                </a:rPr>
                <a:t>Budget and licensing limits: SLU currently lacks permission for Power BI Premium embedding, while Tableau is more costly and limited in free SQL integration.</a:t>
              </a:r>
            </a:p>
            <a:p>
              <a:pPr marL="285750" indent="-285750" algn="just">
                <a:lnSpc>
                  <a:spcPct val="200000"/>
                </a:lnSpc>
                <a:buFont typeface="Arial" panose="020B0604020202020204" pitchFamily="34" charset="0"/>
                <a:buChar char="•"/>
              </a:pPr>
              <a:r>
                <a:rPr lang="en-US" dirty="0">
                  <a:latin typeface="+mn-lt"/>
                </a:rPr>
                <a:t>Predictive models and AI features require ongoing updates and retraining to stay accurate.</a:t>
              </a:r>
            </a:p>
            <a:p>
              <a:endParaRPr dirty="0"/>
            </a:p>
          </p:txBody>
        </p:sp>
        <p:sp>
          <p:nvSpPr>
            <p:cNvPr id="5" name="object 5"/>
            <p:cNvSpPr/>
            <p:nvPr/>
          </p:nvSpPr>
          <p:spPr>
            <a:xfrm>
              <a:off x="1763087" y="4912101"/>
              <a:ext cx="14937105" cy="5081270"/>
            </a:xfrm>
            <a:custGeom>
              <a:avLst/>
              <a:gdLst/>
              <a:ahLst/>
              <a:cxnLst/>
              <a:rect l="l" t="t" r="r" b="b"/>
              <a:pathLst>
                <a:path w="14937105" h="5081270">
                  <a:moveTo>
                    <a:pt x="0" y="5080997"/>
                  </a:moveTo>
                  <a:lnTo>
                    <a:pt x="14936717" y="5080997"/>
                  </a:lnTo>
                  <a:lnTo>
                    <a:pt x="14936717" y="0"/>
                  </a:lnTo>
                  <a:lnTo>
                    <a:pt x="0" y="0"/>
                  </a:lnTo>
                  <a:lnTo>
                    <a:pt x="0" y="5080997"/>
                  </a:lnTo>
                  <a:close/>
                </a:path>
              </a:pathLst>
            </a:custGeom>
            <a:ln w="7853">
              <a:solidFill>
                <a:srgbClr val="54BEE4"/>
              </a:solidFill>
              <a:prstDash val="sysDash"/>
            </a:ln>
          </p:spPr>
          <p:txBody>
            <a:bodyPr wrap="square" lIns="0" tIns="0" rIns="0" bIns="0" rtlCol="0"/>
            <a:lstStyle/>
            <a:p>
              <a:endParaRPr/>
            </a:p>
          </p:txBody>
        </p:sp>
      </p:grpSp>
      <p:sp>
        <p:nvSpPr>
          <p:cNvPr id="6" name="object 6"/>
          <p:cNvSpPr txBox="1">
            <a:spLocks noGrp="1"/>
          </p:cNvSpPr>
          <p:nvPr>
            <p:ph type="title"/>
          </p:nvPr>
        </p:nvSpPr>
        <p:spPr>
          <a:xfrm>
            <a:off x="1822636" y="857430"/>
            <a:ext cx="9944735" cy="733425"/>
          </a:xfrm>
          <a:prstGeom prst="rect">
            <a:avLst/>
          </a:prstGeom>
        </p:spPr>
        <p:txBody>
          <a:bodyPr vert="horz" wrap="square" lIns="0" tIns="11430" rIns="0" bIns="0" rtlCol="0">
            <a:spAutoFit/>
          </a:bodyPr>
          <a:lstStyle/>
          <a:p>
            <a:pPr marL="12700">
              <a:lnSpc>
                <a:spcPct val="100000"/>
              </a:lnSpc>
              <a:spcBef>
                <a:spcPts val="90"/>
              </a:spcBef>
            </a:pPr>
            <a:r>
              <a:rPr dirty="0"/>
              <a:t>5.</a:t>
            </a:r>
            <a:r>
              <a:rPr spc="-320" dirty="0"/>
              <a:t> </a:t>
            </a:r>
            <a:r>
              <a:rPr spc="-20" dirty="0"/>
              <a:t>ASSUMPTIONS</a:t>
            </a:r>
            <a:r>
              <a:rPr spc="-120" dirty="0"/>
              <a:t> </a:t>
            </a:r>
            <a:r>
              <a:rPr dirty="0"/>
              <a:t>&amp;</a:t>
            </a:r>
            <a:r>
              <a:rPr spc="-155" dirty="0"/>
              <a:t> </a:t>
            </a:r>
            <a:r>
              <a:rPr spc="-10" dirty="0"/>
              <a:t>CONSTRAINTS</a:t>
            </a:r>
          </a:p>
        </p:txBody>
      </p:sp>
      <p:sp>
        <p:nvSpPr>
          <p:cNvPr id="7" name="object 7"/>
          <p:cNvSpPr txBox="1"/>
          <p:nvPr/>
        </p:nvSpPr>
        <p:spPr>
          <a:xfrm>
            <a:off x="1822636" y="1572539"/>
            <a:ext cx="14150975" cy="3267075"/>
          </a:xfrm>
          <a:prstGeom prst="rect">
            <a:avLst/>
          </a:prstGeom>
        </p:spPr>
        <p:txBody>
          <a:bodyPr vert="horz" wrap="square" lIns="0" tIns="15240" rIns="0" bIns="0" rtlCol="0">
            <a:spAutoFit/>
          </a:bodyPr>
          <a:lstStyle/>
          <a:p>
            <a:pPr marL="12700" marR="3110230">
              <a:lnSpc>
                <a:spcPct val="100499"/>
              </a:lnSpc>
              <a:spcBef>
                <a:spcPts val="120"/>
              </a:spcBef>
            </a:pPr>
            <a:r>
              <a:rPr sz="1950" dirty="0">
                <a:latin typeface="Tahoma"/>
                <a:cs typeface="Tahoma"/>
              </a:rPr>
              <a:t>List</a:t>
            </a:r>
            <a:r>
              <a:rPr sz="1950" spc="-95" dirty="0">
                <a:latin typeface="Tahoma"/>
                <a:cs typeface="Tahoma"/>
              </a:rPr>
              <a:t> </a:t>
            </a:r>
            <a:r>
              <a:rPr sz="1950" spc="-20" dirty="0">
                <a:latin typeface="Tahoma"/>
                <a:cs typeface="Tahoma"/>
              </a:rPr>
              <a:t>the</a:t>
            </a:r>
            <a:r>
              <a:rPr sz="1950" spc="-125" dirty="0">
                <a:latin typeface="Tahoma"/>
                <a:cs typeface="Tahoma"/>
              </a:rPr>
              <a:t> </a:t>
            </a:r>
            <a:r>
              <a:rPr sz="1950" spc="-10" dirty="0">
                <a:latin typeface="Tahoma"/>
                <a:cs typeface="Tahoma"/>
              </a:rPr>
              <a:t>assumptions</a:t>
            </a:r>
            <a:r>
              <a:rPr sz="1950" spc="-65" dirty="0">
                <a:latin typeface="Tahoma"/>
                <a:cs typeface="Tahoma"/>
              </a:rPr>
              <a:t> </a:t>
            </a:r>
            <a:r>
              <a:rPr sz="1950" dirty="0">
                <a:latin typeface="Tahoma"/>
                <a:cs typeface="Tahoma"/>
              </a:rPr>
              <a:t>and</a:t>
            </a:r>
            <a:r>
              <a:rPr sz="1950" spc="-105" dirty="0">
                <a:latin typeface="Tahoma"/>
                <a:cs typeface="Tahoma"/>
              </a:rPr>
              <a:t> </a:t>
            </a:r>
            <a:r>
              <a:rPr sz="1950" dirty="0">
                <a:latin typeface="Tahoma"/>
                <a:cs typeface="Tahoma"/>
              </a:rPr>
              <a:t>possible</a:t>
            </a:r>
            <a:r>
              <a:rPr sz="1950" spc="-114" dirty="0">
                <a:latin typeface="Tahoma"/>
                <a:cs typeface="Tahoma"/>
              </a:rPr>
              <a:t> </a:t>
            </a:r>
            <a:r>
              <a:rPr sz="1950" spc="-10" dirty="0">
                <a:latin typeface="Tahoma"/>
                <a:cs typeface="Tahoma"/>
              </a:rPr>
              <a:t>constraints</a:t>
            </a:r>
            <a:r>
              <a:rPr sz="1950" spc="-125" dirty="0">
                <a:latin typeface="Tahoma"/>
                <a:cs typeface="Tahoma"/>
              </a:rPr>
              <a:t> </a:t>
            </a:r>
            <a:r>
              <a:rPr sz="1950" spc="-45" dirty="0">
                <a:latin typeface="Tahoma"/>
                <a:cs typeface="Tahoma"/>
              </a:rPr>
              <a:t>for</a:t>
            </a:r>
            <a:r>
              <a:rPr sz="1950" spc="-55" dirty="0">
                <a:latin typeface="Tahoma"/>
                <a:cs typeface="Tahoma"/>
              </a:rPr>
              <a:t> </a:t>
            </a:r>
            <a:r>
              <a:rPr sz="1950" spc="-45" dirty="0">
                <a:latin typeface="Tahoma"/>
                <a:cs typeface="Tahoma"/>
              </a:rPr>
              <a:t>the</a:t>
            </a:r>
            <a:r>
              <a:rPr sz="1950" spc="-110" dirty="0">
                <a:latin typeface="Tahoma"/>
                <a:cs typeface="Tahoma"/>
              </a:rPr>
              <a:t> </a:t>
            </a:r>
            <a:r>
              <a:rPr sz="1950" spc="-20" dirty="0">
                <a:latin typeface="Tahoma"/>
                <a:cs typeface="Tahoma"/>
              </a:rPr>
              <a:t>development</a:t>
            </a:r>
            <a:r>
              <a:rPr sz="1950" spc="-85" dirty="0">
                <a:latin typeface="Tahoma"/>
                <a:cs typeface="Tahoma"/>
              </a:rPr>
              <a:t> </a:t>
            </a:r>
            <a:r>
              <a:rPr sz="1950" dirty="0">
                <a:latin typeface="Tahoma"/>
                <a:cs typeface="Tahoma"/>
              </a:rPr>
              <a:t>and</a:t>
            </a:r>
            <a:r>
              <a:rPr sz="1950" spc="-105" dirty="0">
                <a:latin typeface="Tahoma"/>
                <a:cs typeface="Tahoma"/>
              </a:rPr>
              <a:t> </a:t>
            </a:r>
            <a:r>
              <a:rPr sz="1950" spc="-40" dirty="0">
                <a:latin typeface="Tahoma"/>
                <a:cs typeface="Tahoma"/>
              </a:rPr>
              <a:t>implementation</a:t>
            </a:r>
            <a:r>
              <a:rPr sz="1950" spc="-70" dirty="0">
                <a:latin typeface="Tahoma"/>
                <a:cs typeface="Tahoma"/>
              </a:rPr>
              <a:t> </a:t>
            </a:r>
            <a:r>
              <a:rPr sz="1950" spc="-55" dirty="0">
                <a:latin typeface="Tahoma"/>
                <a:cs typeface="Tahoma"/>
              </a:rPr>
              <a:t>of</a:t>
            </a:r>
            <a:r>
              <a:rPr sz="1950" spc="-75" dirty="0">
                <a:latin typeface="Tahoma"/>
                <a:cs typeface="Tahoma"/>
              </a:rPr>
              <a:t> </a:t>
            </a:r>
            <a:r>
              <a:rPr sz="1950" spc="-45" dirty="0">
                <a:latin typeface="Tahoma"/>
                <a:cs typeface="Tahoma"/>
              </a:rPr>
              <a:t>your</a:t>
            </a:r>
            <a:r>
              <a:rPr sz="1950" spc="-110" dirty="0">
                <a:latin typeface="Tahoma"/>
                <a:cs typeface="Tahoma"/>
              </a:rPr>
              <a:t> </a:t>
            </a:r>
            <a:r>
              <a:rPr sz="1950" spc="-10" dirty="0">
                <a:latin typeface="Tahoma"/>
                <a:cs typeface="Tahoma"/>
              </a:rPr>
              <a:t>solution. </a:t>
            </a:r>
            <a:r>
              <a:rPr sz="1950" spc="-25" dirty="0">
                <a:latin typeface="Tahoma"/>
                <a:cs typeface="Tahoma"/>
              </a:rPr>
              <a:t>What</a:t>
            </a:r>
            <a:r>
              <a:rPr sz="1950" spc="-130" dirty="0">
                <a:latin typeface="Tahoma"/>
                <a:cs typeface="Tahoma"/>
              </a:rPr>
              <a:t> </a:t>
            </a:r>
            <a:r>
              <a:rPr sz="1950" spc="-35" dirty="0">
                <a:latin typeface="Tahoma"/>
                <a:cs typeface="Tahoma"/>
              </a:rPr>
              <a:t>must</a:t>
            </a:r>
            <a:r>
              <a:rPr sz="1950" spc="-140" dirty="0">
                <a:latin typeface="Tahoma"/>
                <a:cs typeface="Tahoma"/>
              </a:rPr>
              <a:t> </a:t>
            </a:r>
            <a:r>
              <a:rPr sz="1950" dirty="0">
                <a:latin typeface="Tahoma"/>
                <a:cs typeface="Tahoma"/>
              </a:rPr>
              <a:t>be</a:t>
            </a:r>
            <a:r>
              <a:rPr sz="1950" spc="-135" dirty="0">
                <a:latin typeface="Tahoma"/>
                <a:cs typeface="Tahoma"/>
              </a:rPr>
              <a:t> </a:t>
            </a:r>
            <a:r>
              <a:rPr sz="1950" spc="-20" dirty="0">
                <a:latin typeface="Tahoma"/>
                <a:cs typeface="Tahoma"/>
              </a:rPr>
              <a:t>true</a:t>
            </a:r>
            <a:r>
              <a:rPr sz="1950" spc="-70" dirty="0">
                <a:latin typeface="Tahoma"/>
                <a:cs typeface="Tahoma"/>
              </a:rPr>
              <a:t> for</a:t>
            </a:r>
            <a:r>
              <a:rPr sz="1950" spc="-105" dirty="0">
                <a:latin typeface="Tahoma"/>
                <a:cs typeface="Tahoma"/>
              </a:rPr>
              <a:t> </a:t>
            </a:r>
            <a:r>
              <a:rPr sz="1950" spc="-20" dirty="0">
                <a:latin typeface="Tahoma"/>
                <a:cs typeface="Tahoma"/>
              </a:rPr>
              <a:t>your</a:t>
            </a:r>
            <a:r>
              <a:rPr sz="1950" spc="-65" dirty="0">
                <a:latin typeface="Tahoma"/>
                <a:cs typeface="Tahoma"/>
              </a:rPr>
              <a:t> </a:t>
            </a:r>
            <a:r>
              <a:rPr sz="1950" spc="-30" dirty="0">
                <a:latin typeface="Tahoma"/>
                <a:cs typeface="Tahoma"/>
              </a:rPr>
              <a:t>solution</a:t>
            </a:r>
            <a:r>
              <a:rPr sz="1950" spc="-85" dirty="0">
                <a:latin typeface="Tahoma"/>
                <a:cs typeface="Tahoma"/>
              </a:rPr>
              <a:t> </a:t>
            </a:r>
            <a:r>
              <a:rPr sz="1950" spc="-55" dirty="0">
                <a:latin typeface="Tahoma"/>
                <a:cs typeface="Tahoma"/>
              </a:rPr>
              <a:t>to</a:t>
            </a:r>
            <a:r>
              <a:rPr sz="1950" spc="-130" dirty="0">
                <a:latin typeface="Tahoma"/>
                <a:cs typeface="Tahoma"/>
              </a:rPr>
              <a:t> </a:t>
            </a:r>
            <a:r>
              <a:rPr sz="1950" spc="-10" dirty="0">
                <a:latin typeface="Tahoma"/>
                <a:cs typeface="Tahoma"/>
              </a:rPr>
              <a:t>work?</a:t>
            </a:r>
            <a:endParaRPr sz="1950" dirty="0">
              <a:latin typeface="Tahoma"/>
              <a:cs typeface="Tahoma"/>
            </a:endParaRPr>
          </a:p>
          <a:p>
            <a:pPr marL="12700">
              <a:lnSpc>
                <a:spcPct val="100000"/>
              </a:lnSpc>
              <a:spcBef>
                <a:spcPts val="70"/>
              </a:spcBef>
            </a:pPr>
            <a:r>
              <a:rPr sz="1950" spc="-25" dirty="0">
                <a:latin typeface="Tahoma"/>
                <a:cs typeface="Tahoma"/>
              </a:rPr>
              <a:t>What</a:t>
            </a:r>
            <a:r>
              <a:rPr sz="1950" spc="-110" dirty="0">
                <a:latin typeface="Tahoma"/>
                <a:cs typeface="Tahoma"/>
              </a:rPr>
              <a:t> </a:t>
            </a:r>
            <a:r>
              <a:rPr sz="1950" spc="-10" dirty="0">
                <a:latin typeface="Tahoma"/>
                <a:cs typeface="Tahoma"/>
              </a:rPr>
              <a:t>are</a:t>
            </a:r>
            <a:r>
              <a:rPr sz="1950" spc="-130" dirty="0">
                <a:latin typeface="Tahoma"/>
                <a:cs typeface="Tahoma"/>
              </a:rPr>
              <a:t> </a:t>
            </a:r>
            <a:r>
              <a:rPr sz="1950" spc="-20" dirty="0">
                <a:latin typeface="Tahoma"/>
                <a:cs typeface="Tahoma"/>
              </a:rPr>
              <a:t>the</a:t>
            </a:r>
            <a:r>
              <a:rPr sz="1950" spc="-130" dirty="0">
                <a:latin typeface="Tahoma"/>
                <a:cs typeface="Tahoma"/>
              </a:rPr>
              <a:t> </a:t>
            </a:r>
            <a:r>
              <a:rPr sz="1950" spc="-40" dirty="0">
                <a:latin typeface="Tahoma"/>
                <a:cs typeface="Tahoma"/>
              </a:rPr>
              <a:t>limits</a:t>
            </a:r>
            <a:r>
              <a:rPr sz="1950" spc="-80" dirty="0">
                <a:latin typeface="Tahoma"/>
                <a:cs typeface="Tahoma"/>
              </a:rPr>
              <a:t> </a:t>
            </a:r>
            <a:r>
              <a:rPr sz="1950" spc="-75" dirty="0">
                <a:latin typeface="Tahoma"/>
                <a:cs typeface="Tahoma"/>
              </a:rPr>
              <a:t>of</a:t>
            </a:r>
            <a:r>
              <a:rPr sz="1950" spc="-130" dirty="0">
                <a:latin typeface="Tahoma"/>
                <a:cs typeface="Tahoma"/>
              </a:rPr>
              <a:t> </a:t>
            </a:r>
            <a:r>
              <a:rPr sz="1950" spc="-20" dirty="0">
                <a:latin typeface="Tahoma"/>
                <a:cs typeface="Tahoma"/>
              </a:rPr>
              <a:t>your</a:t>
            </a:r>
            <a:r>
              <a:rPr sz="1950" spc="-125" dirty="0">
                <a:latin typeface="Tahoma"/>
                <a:cs typeface="Tahoma"/>
              </a:rPr>
              <a:t> </a:t>
            </a:r>
            <a:r>
              <a:rPr sz="1950" spc="-10" dirty="0">
                <a:latin typeface="Tahoma"/>
                <a:cs typeface="Tahoma"/>
              </a:rPr>
              <a:t>implementation?</a:t>
            </a:r>
            <a:endParaRPr sz="1950" dirty="0">
              <a:latin typeface="Tahoma"/>
              <a:cs typeface="Tahoma"/>
            </a:endParaRPr>
          </a:p>
          <a:p>
            <a:pPr marL="12700">
              <a:lnSpc>
                <a:spcPct val="100000"/>
              </a:lnSpc>
              <a:spcBef>
                <a:spcPts val="15"/>
              </a:spcBef>
            </a:pPr>
            <a:r>
              <a:rPr sz="1950" spc="-10" dirty="0">
                <a:latin typeface="Tahoma"/>
                <a:cs typeface="Tahoma"/>
              </a:rPr>
              <a:t>Examples:</a:t>
            </a:r>
            <a:endParaRPr sz="1950" dirty="0">
              <a:latin typeface="Tahoma"/>
              <a:cs typeface="Tahoma"/>
            </a:endParaRPr>
          </a:p>
          <a:p>
            <a:pPr marL="12700">
              <a:lnSpc>
                <a:spcPct val="100000"/>
              </a:lnSpc>
              <a:spcBef>
                <a:spcPts val="10"/>
              </a:spcBef>
            </a:pPr>
            <a:r>
              <a:rPr sz="1950" dirty="0">
                <a:latin typeface="Tahoma"/>
                <a:cs typeface="Tahoma"/>
              </a:rPr>
              <a:t>Assumes</a:t>
            </a:r>
            <a:r>
              <a:rPr sz="1950" spc="-55" dirty="0">
                <a:latin typeface="Tahoma"/>
                <a:cs typeface="Tahoma"/>
              </a:rPr>
              <a:t> </a:t>
            </a:r>
            <a:r>
              <a:rPr sz="1950" spc="55" dirty="0">
                <a:latin typeface="Tahoma"/>
                <a:cs typeface="Tahoma"/>
              </a:rPr>
              <a:t>access</a:t>
            </a:r>
            <a:r>
              <a:rPr sz="1950" spc="-55" dirty="0">
                <a:latin typeface="Tahoma"/>
                <a:cs typeface="Tahoma"/>
              </a:rPr>
              <a:t> </a:t>
            </a:r>
            <a:r>
              <a:rPr sz="1950" spc="-20" dirty="0">
                <a:latin typeface="Tahoma"/>
                <a:cs typeface="Tahoma"/>
              </a:rPr>
              <a:t>to</a:t>
            </a:r>
            <a:r>
              <a:rPr sz="1950" spc="-75" dirty="0">
                <a:latin typeface="Tahoma"/>
                <a:cs typeface="Tahoma"/>
              </a:rPr>
              <a:t> </a:t>
            </a:r>
            <a:r>
              <a:rPr sz="1950" dirty="0">
                <a:latin typeface="Tahoma"/>
                <a:cs typeface="Tahoma"/>
              </a:rPr>
              <a:t>clean</a:t>
            </a:r>
            <a:r>
              <a:rPr sz="1950" spc="-65" dirty="0">
                <a:latin typeface="Tahoma"/>
                <a:cs typeface="Tahoma"/>
              </a:rPr>
              <a:t> </a:t>
            </a:r>
            <a:r>
              <a:rPr sz="1950" spc="-20" dirty="0">
                <a:latin typeface="Tahoma"/>
                <a:cs typeface="Tahoma"/>
              </a:rPr>
              <a:t>data;</a:t>
            </a:r>
            <a:endParaRPr sz="1950" dirty="0">
              <a:latin typeface="Tahoma"/>
              <a:cs typeface="Tahoma"/>
            </a:endParaRPr>
          </a:p>
          <a:p>
            <a:pPr marL="12700" marR="10920730">
              <a:lnSpc>
                <a:spcPct val="100499"/>
              </a:lnSpc>
              <a:spcBef>
                <a:spcPts val="60"/>
              </a:spcBef>
            </a:pPr>
            <a:r>
              <a:rPr sz="1950" dirty="0">
                <a:latin typeface="Tahoma"/>
                <a:cs typeface="Tahoma"/>
              </a:rPr>
              <a:t>Designed</a:t>
            </a:r>
            <a:r>
              <a:rPr sz="1950" spc="-110" dirty="0">
                <a:latin typeface="Tahoma"/>
                <a:cs typeface="Tahoma"/>
              </a:rPr>
              <a:t> </a:t>
            </a:r>
            <a:r>
              <a:rPr sz="1950" spc="-45" dirty="0">
                <a:latin typeface="Tahoma"/>
                <a:cs typeface="Tahoma"/>
              </a:rPr>
              <a:t>for</a:t>
            </a:r>
            <a:r>
              <a:rPr sz="1950" spc="-105" dirty="0">
                <a:latin typeface="Tahoma"/>
                <a:cs typeface="Tahoma"/>
              </a:rPr>
              <a:t> </a:t>
            </a:r>
            <a:r>
              <a:rPr sz="1950" dirty="0">
                <a:latin typeface="Tahoma"/>
                <a:cs typeface="Tahoma"/>
              </a:rPr>
              <a:t>one</a:t>
            </a:r>
            <a:r>
              <a:rPr sz="1950" spc="-120" dirty="0">
                <a:latin typeface="Tahoma"/>
                <a:cs typeface="Tahoma"/>
              </a:rPr>
              <a:t> </a:t>
            </a:r>
            <a:r>
              <a:rPr sz="1950" spc="-10" dirty="0">
                <a:latin typeface="Tahoma"/>
                <a:cs typeface="Tahoma"/>
              </a:rPr>
              <a:t>site</a:t>
            </a:r>
            <a:r>
              <a:rPr sz="1950" spc="-114" dirty="0">
                <a:latin typeface="Tahoma"/>
                <a:cs typeface="Tahoma"/>
              </a:rPr>
              <a:t> </a:t>
            </a:r>
            <a:r>
              <a:rPr sz="1950" spc="-20" dirty="0">
                <a:latin typeface="Tahoma"/>
                <a:cs typeface="Tahoma"/>
              </a:rPr>
              <a:t>only; </a:t>
            </a:r>
            <a:r>
              <a:rPr sz="1950" dirty="0">
                <a:latin typeface="Tahoma"/>
                <a:cs typeface="Tahoma"/>
              </a:rPr>
              <a:t>Users</a:t>
            </a:r>
            <a:r>
              <a:rPr sz="1950" spc="-60" dirty="0">
                <a:latin typeface="Tahoma"/>
                <a:cs typeface="Tahoma"/>
              </a:rPr>
              <a:t> </a:t>
            </a:r>
            <a:r>
              <a:rPr sz="1950" dirty="0">
                <a:latin typeface="Tahoma"/>
                <a:cs typeface="Tahoma"/>
              </a:rPr>
              <a:t>need</a:t>
            </a:r>
            <a:r>
              <a:rPr sz="1950" spc="-30" dirty="0">
                <a:latin typeface="Tahoma"/>
                <a:cs typeface="Tahoma"/>
              </a:rPr>
              <a:t> </a:t>
            </a:r>
            <a:r>
              <a:rPr sz="1950" dirty="0">
                <a:latin typeface="Tahoma"/>
                <a:cs typeface="Tahoma"/>
              </a:rPr>
              <a:t>basic</a:t>
            </a:r>
            <a:r>
              <a:rPr sz="1950" spc="-30" dirty="0">
                <a:latin typeface="Tahoma"/>
                <a:cs typeface="Tahoma"/>
              </a:rPr>
              <a:t> digital</a:t>
            </a:r>
            <a:r>
              <a:rPr sz="1950" spc="-5" dirty="0">
                <a:latin typeface="Tahoma"/>
                <a:cs typeface="Tahoma"/>
              </a:rPr>
              <a:t> </a:t>
            </a:r>
            <a:r>
              <a:rPr sz="1950" spc="-10" dirty="0">
                <a:latin typeface="Tahoma"/>
                <a:cs typeface="Tahoma"/>
              </a:rPr>
              <a:t>skills.</a:t>
            </a:r>
            <a:endParaRPr sz="1950" dirty="0">
              <a:latin typeface="Tahoma"/>
              <a:cs typeface="Tahoma"/>
            </a:endParaRPr>
          </a:p>
          <a:p>
            <a:pPr marL="12700">
              <a:lnSpc>
                <a:spcPct val="100000"/>
              </a:lnSpc>
              <a:spcBef>
                <a:spcPts val="1120"/>
              </a:spcBef>
            </a:pPr>
            <a:r>
              <a:rPr sz="2450" b="1" i="1" dirty="0">
                <a:solidFill>
                  <a:srgbClr val="040C28"/>
                </a:solidFill>
                <a:latin typeface="Calibri"/>
                <a:cs typeface="Calibri"/>
              </a:rPr>
              <a:t>What</a:t>
            </a:r>
            <a:r>
              <a:rPr sz="2450" b="1" i="1" spc="25" dirty="0">
                <a:solidFill>
                  <a:srgbClr val="040C28"/>
                </a:solidFill>
                <a:latin typeface="Calibri"/>
                <a:cs typeface="Calibri"/>
              </a:rPr>
              <a:t> </a:t>
            </a:r>
            <a:r>
              <a:rPr sz="2450" b="1" i="1" dirty="0">
                <a:solidFill>
                  <a:srgbClr val="040C28"/>
                </a:solidFill>
                <a:latin typeface="Calibri"/>
                <a:cs typeface="Calibri"/>
              </a:rPr>
              <a:t>are</a:t>
            </a:r>
            <a:r>
              <a:rPr sz="2450" b="1" i="1" spc="-10" dirty="0">
                <a:solidFill>
                  <a:srgbClr val="040C28"/>
                </a:solidFill>
                <a:latin typeface="Calibri"/>
                <a:cs typeface="Calibri"/>
              </a:rPr>
              <a:t> </a:t>
            </a:r>
            <a:r>
              <a:rPr sz="2450" b="1" i="1" dirty="0">
                <a:solidFill>
                  <a:srgbClr val="040C28"/>
                </a:solidFill>
                <a:latin typeface="Calibri"/>
                <a:cs typeface="Calibri"/>
              </a:rPr>
              <a:t>the</a:t>
            </a:r>
            <a:r>
              <a:rPr sz="2450" b="1" i="1" spc="55" dirty="0">
                <a:solidFill>
                  <a:srgbClr val="040C28"/>
                </a:solidFill>
                <a:latin typeface="Calibri"/>
                <a:cs typeface="Calibri"/>
              </a:rPr>
              <a:t> </a:t>
            </a:r>
            <a:r>
              <a:rPr sz="2450" b="1" i="1" spc="-10" dirty="0">
                <a:solidFill>
                  <a:srgbClr val="040C28"/>
                </a:solidFill>
                <a:latin typeface="Calibri"/>
                <a:cs typeface="Calibri"/>
              </a:rPr>
              <a:t>requirements?</a:t>
            </a:r>
            <a:endParaRPr sz="2450" dirty="0">
              <a:latin typeface="Calibri"/>
              <a:cs typeface="Calibri"/>
            </a:endParaRPr>
          </a:p>
          <a:p>
            <a:pPr marL="12700" marR="5080">
              <a:lnSpc>
                <a:spcPct val="100499"/>
              </a:lnSpc>
              <a:spcBef>
                <a:spcPts val="145"/>
              </a:spcBef>
            </a:pPr>
            <a:r>
              <a:rPr sz="1950" i="1" dirty="0">
                <a:solidFill>
                  <a:srgbClr val="3A3A3A"/>
                </a:solidFill>
                <a:latin typeface="Arial"/>
                <a:cs typeface="Arial"/>
              </a:rPr>
              <a:t>You</a:t>
            </a:r>
            <a:r>
              <a:rPr sz="1950" i="1" spc="45" dirty="0">
                <a:solidFill>
                  <a:srgbClr val="3A3A3A"/>
                </a:solidFill>
                <a:latin typeface="Arial"/>
                <a:cs typeface="Arial"/>
              </a:rPr>
              <a:t> </a:t>
            </a:r>
            <a:r>
              <a:rPr sz="1950" i="1" dirty="0">
                <a:solidFill>
                  <a:srgbClr val="3A3A3A"/>
                </a:solidFill>
                <a:latin typeface="Arial"/>
                <a:cs typeface="Arial"/>
              </a:rPr>
              <a:t>may</a:t>
            </a:r>
            <a:r>
              <a:rPr sz="1950" i="1" spc="40" dirty="0">
                <a:solidFill>
                  <a:srgbClr val="3A3A3A"/>
                </a:solidFill>
                <a:latin typeface="Arial"/>
                <a:cs typeface="Arial"/>
              </a:rPr>
              <a:t> </a:t>
            </a:r>
            <a:r>
              <a:rPr sz="1950" i="1" dirty="0">
                <a:solidFill>
                  <a:srgbClr val="3A3A3A"/>
                </a:solidFill>
                <a:latin typeface="Arial"/>
                <a:cs typeface="Arial"/>
              </a:rPr>
              <a:t>use</a:t>
            </a:r>
            <a:r>
              <a:rPr sz="1950" i="1" spc="45" dirty="0">
                <a:solidFill>
                  <a:srgbClr val="3A3A3A"/>
                </a:solidFill>
                <a:latin typeface="Arial"/>
                <a:cs typeface="Arial"/>
              </a:rPr>
              <a:t> </a:t>
            </a:r>
            <a:r>
              <a:rPr sz="1950" i="1" dirty="0">
                <a:solidFill>
                  <a:srgbClr val="3A3A3A"/>
                </a:solidFill>
                <a:latin typeface="Arial"/>
                <a:cs typeface="Arial"/>
              </a:rPr>
              <a:t>ChatGPT</a:t>
            </a:r>
            <a:r>
              <a:rPr sz="1950" i="1" spc="5" dirty="0">
                <a:solidFill>
                  <a:srgbClr val="3A3A3A"/>
                </a:solidFill>
                <a:latin typeface="Arial"/>
                <a:cs typeface="Arial"/>
              </a:rPr>
              <a:t> </a:t>
            </a:r>
            <a:r>
              <a:rPr sz="1950" i="1" dirty="0">
                <a:solidFill>
                  <a:srgbClr val="3A3A3A"/>
                </a:solidFill>
                <a:latin typeface="Arial"/>
                <a:cs typeface="Arial"/>
              </a:rPr>
              <a:t>or</a:t>
            </a:r>
            <a:r>
              <a:rPr sz="1950" i="1" spc="-5" dirty="0">
                <a:solidFill>
                  <a:srgbClr val="3A3A3A"/>
                </a:solidFill>
                <a:latin typeface="Arial"/>
                <a:cs typeface="Arial"/>
              </a:rPr>
              <a:t> </a:t>
            </a:r>
            <a:r>
              <a:rPr sz="1950" i="1" dirty="0">
                <a:solidFill>
                  <a:srgbClr val="3A3A3A"/>
                </a:solidFill>
                <a:latin typeface="Arial"/>
                <a:cs typeface="Arial"/>
              </a:rPr>
              <a:t>other</a:t>
            </a:r>
            <a:r>
              <a:rPr sz="1950" i="1" spc="-5" dirty="0">
                <a:solidFill>
                  <a:srgbClr val="3A3A3A"/>
                </a:solidFill>
                <a:latin typeface="Arial"/>
                <a:cs typeface="Arial"/>
              </a:rPr>
              <a:t> </a:t>
            </a:r>
            <a:r>
              <a:rPr sz="1950" i="1" dirty="0">
                <a:solidFill>
                  <a:srgbClr val="3A3A3A"/>
                </a:solidFill>
                <a:latin typeface="Arial"/>
                <a:cs typeface="Arial"/>
              </a:rPr>
              <a:t>AI</a:t>
            </a:r>
            <a:r>
              <a:rPr sz="1950" i="1" spc="45" dirty="0">
                <a:solidFill>
                  <a:srgbClr val="3A3A3A"/>
                </a:solidFill>
                <a:latin typeface="Arial"/>
                <a:cs typeface="Arial"/>
              </a:rPr>
              <a:t> </a:t>
            </a:r>
            <a:r>
              <a:rPr sz="1950" i="1" dirty="0">
                <a:solidFill>
                  <a:srgbClr val="3A3A3A"/>
                </a:solidFill>
                <a:latin typeface="Arial"/>
                <a:cs typeface="Arial"/>
              </a:rPr>
              <a:t>tools</a:t>
            </a:r>
            <a:r>
              <a:rPr sz="1950" i="1" spc="40" dirty="0">
                <a:solidFill>
                  <a:srgbClr val="3A3A3A"/>
                </a:solidFill>
                <a:latin typeface="Arial"/>
                <a:cs typeface="Arial"/>
              </a:rPr>
              <a:t> </a:t>
            </a:r>
            <a:r>
              <a:rPr sz="1950" i="1" dirty="0">
                <a:solidFill>
                  <a:srgbClr val="3A3A3A"/>
                </a:solidFill>
                <a:latin typeface="Arial"/>
                <a:cs typeface="Arial"/>
              </a:rPr>
              <a:t>to</a:t>
            </a:r>
            <a:r>
              <a:rPr sz="1950" i="1" spc="50" dirty="0">
                <a:solidFill>
                  <a:srgbClr val="3A3A3A"/>
                </a:solidFill>
                <a:latin typeface="Arial"/>
                <a:cs typeface="Arial"/>
              </a:rPr>
              <a:t> </a:t>
            </a:r>
            <a:r>
              <a:rPr sz="1950" i="1" dirty="0">
                <a:solidFill>
                  <a:srgbClr val="3A3A3A"/>
                </a:solidFill>
                <a:latin typeface="Arial"/>
                <a:cs typeface="Arial"/>
              </a:rPr>
              <a:t>improve</a:t>
            </a:r>
            <a:r>
              <a:rPr sz="1950" i="1" spc="45" dirty="0">
                <a:solidFill>
                  <a:srgbClr val="3A3A3A"/>
                </a:solidFill>
                <a:latin typeface="Arial"/>
                <a:cs typeface="Arial"/>
              </a:rPr>
              <a:t> </a:t>
            </a:r>
            <a:r>
              <a:rPr sz="1950" i="1" dirty="0">
                <a:solidFill>
                  <a:srgbClr val="3A3A3A"/>
                </a:solidFill>
                <a:latin typeface="Arial"/>
                <a:cs typeface="Arial"/>
              </a:rPr>
              <a:t>clarity,</a:t>
            </a:r>
            <a:r>
              <a:rPr sz="1950" i="1" spc="-15" dirty="0">
                <a:solidFill>
                  <a:srgbClr val="3A3A3A"/>
                </a:solidFill>
                <a:latin typeface="Arial"/>
                <a:cs typeface="Arial"/>
              </a:rPr>
              <a:t> </a:t>
            </a:r>
            <a:r>
              <a:rPr sz="1950" i="1" dirty="0">
                <a:solidFill>
                  <a:srgbClr val="3A3A3A"/>
                </a:solidFill>
                <a:latin typeface="Arial"/>
                <a:cs typeface="Arial"/>
              </a:rPr>
              <a:t>but</a:t>
            </a:r>
            <a:r>
              <a:rPr sz="1950" i="1" spc="50" dirty="0">
                <a:solidFill>
                  <a:srgbClr val="3A3A3A"/>
                </a:solidFill>
                <a:latin typeface="Arial"/>
                <a:cs typeface="Arial"/>
              </a:rPr>
              <a:t> </a:t>
            </a:r>
            <a:r>
              <a:rPr sz="1950" i="1" dirty="0">
                <a:solidFill>
                  <a:srgbClr val="3A3A3A"/>
                </a:solidFill>
                <a:latin typeface="Arial"/>
                <a:cs typeface="Arial"/>
              </a:rPr>
              <a:t>all</a:t>
            </a:r>
            <a:r>
              <a:rPr sz="1950" i="1" spc="30" dirty="0">
                <a:solidFill>
                  <a:srgbClr val="3A3A3A"/>
                </a:solidFill>
                <a:latin typeface="Arial"/>
                <a:cs typeface="Arial"/>
              </a:rPr>
              <a:t> </a:t>
            </a:r>
            <a:r>
              <a:rPr sz="1950" i="1" dirty="0">
                <a:solidFill>
                  <a:srgbClr val="3A3A3A"/>
                </a:solidFill>
                <a:latin typeface="Arial"/>
                <a:cs typeface="Arial"/>
              </a:rPr>
              <a:t>content</a:t>
            </a:r>
            <a:r>
              <a:rPr sz="1950" i="1" spc="-15" dirty="0">
                <a:solidFill>
                  <a:srgbClr val="3A3A3A"/>
                </a:solidFill>
                <a:latin typeface="Arial"/>
                <a:cs typeface="Arial"/>
              </a:rPr>
              <a:t> </a:t>
            </a:r>
            <a:r>
              <a:rPr sz="1950" i="1" dirty="0">
                <a:solidFill>
                  <a:srgbClr val="3A3A3A"/>
                </a:solidFill>
                <a:latin typeface="Arial"/>
                <a:cs typeface="Arial"/>
              </a:rPr>
              <a:t>must</a:t>
            </a:r>
            <a:r>
              <a:rPr sz="1950" i="1" spc="50" dirty="0">
                <a:solidFill>
                  <a:srgbClr val="3A3A3A"/>
                </a:solidFill>
                <a:latin typeface="Arial"/>
                <a:cs typeface="Arial"/>
              </a:rPr>
              <a:t> </a:t>
            </a:r>
            <a:r>
              <a:rPr sz="1950" i="1" dirty="0">
                <a:solidFill>
                  <a:srgbClr val="3A3A3A"/>
                </a:solidFill>
                <a:latin typeface="Arial"/>
                <a:cs typeface="Arial"/>
              </a:rPr>
              <a:t>come</a:t>
            </a:r>
            <a:r>
              <a:rPr sz="1950" i="1" spc="50" dirty="0">
                <a:solidFill>
                  <a:srgbClr val="3A3A3A"/>
                </a:solidFill>
                <a:latin typeface="Arial"/>
                <a:cs typeface="Arial"/>
              </a:rPr>
              <a:t> </a:t>
            </a:r>
            <a:r>
              <a:rPr sz="1950" i="1" dirty="0">
                <a:solidFill>
                  <a:srgbClr val="3A3A3A"/>
                </a:solidFill>
                <a:latin typeface="Arial"/>
                <a:cs typeface="Arial"/>
              </a:rPr>
              <a:t>from</a:t>
            </a:r>
            <a:r>
              <a:rPr sz="1950" i="1" spc="55" dirty="0">
                <a:solidFill>
                  <a:srgbClr val="3A3A3A"/>
                </a:solidFill>
                <a:latin typeface="Arial"/>
                <a:cs typeface="Arial"/>
              </a:rPr>
              <a:t> </a:t>
            </a:r>
            <a:r>
              <a:rPr sz="1950" i="1" dirty="0">
                <a:solidFill>
                  <a:srgbClr val="3A3A3A"/>
                </a:solidFill>
                <a:latin typeface="Arial"/>
                <a:cs typeface="Arial"/>
              </a:rPr>
              <a:t>your</a:t>
            </a:r>
            <a:r>
              <a:rPr sz="1950" i="1" spc="60" dirty="0">
                <a:solidFill>
                  <a:srgbClr val="3A3A3A"/>
                </a:solidFill>
                <a:latin typeface="Arial"/>
                <a:cs typeface="Arial"/>
              </a:rPr>
              <a:t> </a:t>
            </a:r>
            <a:r>
              <a:rPr sz="1950" i="1" dirty="0">
                <a:solidFill>
                  <a:srgbClr val="3A3A3A"/>
                </a:solidFill>
                <a:latin typeface="Arial"/>
                <a:cs typeface="Arial"/>
              </a:rPr>
              <a:t>analysis</a:t>
            </a:r>
            <a:r>
              <a:rPr sz="1950" i="1" spc="-20" dirty="0">
                <a:solidFill>
                  <a:srgbClr val="3A3A3A"/>
                </a:solidFill>
                <a:latin typeface="Arial"/>
                <a:cs typeface="Arial"/>
              </a:rPr>
              <a:t> </a:t>
            </a:r>
            <a:r>
              <a:rPr sz="1950" i="1" dirty="0">
                <a:solidFill>
                  <a:srgbClr val="3A3A3A"/>
                </a:solidFill>
                <a:latin typeface="Arial"/>
                <a:cs typeface="Arial"/>
              </a:rPr>
              <a:t>of</a:t>
            </a:r>
            <a:r>
              <a:rPr sz="1950" i="1" spc="50" dirty="0">
                <a:solidFill>
                  <a:srgbClr val="3A3A3A"/>
                </a:solidFill>
                <a:latin typeface="Arial"/>
                <a:cs typeface="Arial"/>
              </a:rPr>
              <a:t> </a:t>
            </a:r>
            <a:r>
              <a:rPr sz="1950" i="1" dirty="0">
                <a:solidFill>
                  <a:srgbClr val="3A3A3A"/>
                </a:solidFill>
                <a:latin typeface="Arial"/>
                <a:cs typeface="Arial"/>
              </a:rPr>
              <a:t>the</a:t>
            </a:r>
            <a:r>
              <a:rPr sz="1950" i="1" spc="-15" dirty="0">
                <a:solidFill>
                  <a:srgbClr val="3A3A3A"/>
                </a:solidFill>
                <a:latin typeface="Arial"/>
                <a:cs typeface="Arial"/>
              </a:rPr>
              <a:t> </a:t>
            </a:r>
            <a:r>
              <a:rPr sz="1950" i="1" dirty="0">
                <a:solidFill>
                  <a:srgbClr val="3A3A3A"/>
                </a:solidFill>
                <a:latin typeface="Arial"/>
                <a:cs typeface="Arial"/>
              </a:rPr>
              <a:t>case.</a:t>
            </a:r>
            <a:r>
              <a:rPr sz="1950" i="1" spc="45" dirty="0">
                <a:solidFill>
                  <a:srgbClr val="3A3A3A"/>
                </a:solidFill>
                <a:latin typeface="Arial"/>
                <a:cs typeface="Arial"/>
              </a:rPr>
              <a:t> </a:t>
            </a:r>
            <a:r>
              <a:rPr sz="1950" i="1" dirty="0">
                <a:solidFill>
                  <a:srgbClr val="3A3A3A"/>
                </a:solidFill>
                <a:latin typeface="Arial"/>
                <a:cs typeface="Arial"/>
              </a:rPr>
              <a:t>Generic</a:t>
            </a:r>
            <a:r>
              <a:rPr sz="1950" i="1" spc="40" dirty="0">
                <a:solidFill>
                  <a:srgbClr val="3A3A3A"/>
                </a:solidFill>
                <a:latin typeface="Arial"/>
                <a:cs typeface="Arial"/>
              </a:rPr>
              <a:t> or </a:t>
            </a:r>
            <a:r>
              <a:rPr sz="1950" i="1" dirty="0">
                <a:solidFill>
                  <a:srgbClr val="3A3A3A"/>
                </a:solidFill>
                <a:latin typeface="Arial"/>
                <a:cs typeface="Arial"/>
              </a:rPr>
              <a:t>mismatched</a:t>
            </a:r>
            <a:r>
              <a:rPr sz="1950" i="1" spc="70" dirty="0">
                <a:solidFill>
                  <a:srgbClr val="3A3A3A"/>
                </a:solidFill>
                <a:latin typeface="Arial"/>
                <a:cs typeface="Arial"/>
              </a:rPr>
              <a:t> </a:t>
            </a:r>
            <a:r>
              <a:rPr sz="1950" i="1" dirty="0">
                <a:solidFill>
                  <a:srgbClr val="3A3A3A"/>
                </a:solidFill>
                <a:latin typeface="Arial"/>
                <a:cs typeface="Arial"/>
              </a:rPr>
              <a:t>content will</a:t>
            </a:r>
            <a:r>
              <a:rPr sz="1950" i="1" spc="55" dirty="0">
                <a:solidFill>
                  <a:srgbClr val="3A3A3A"/>
                </a:solidFill>
                <a:latin typeface="Arial"/>
                <a:cs typeface="Arial"/>
              </a:rPr>
              <a:t> </a:t>
            </a:r>
            <a:r>
              <a:rPr sz="1950" i="1" dirty="0">
                <a:solidFill>
                  <a:srgbClr val="3A3A3A"/>
                </a:solidFill>
                <a:latin typeface="Arial"/>
                <a:cs typeface="Arial"/>
              </a:rPr>
              <a:t>have</a:t>
            </a:r>
            <a:r>
              <a:rPr sz="1950" i="1" spc="5" dirty="0">
                <a:solidFill>
                  <a:srgbClr val="3A3A3A"/>
                </a:solidFill>
                <a:latin typeface="Arial"/>
                <a:cs typeface="Arial"/>
              </a:rPr>
              <a:t> </a:t>
            </a:r>
            <a:r>
              <a:rPr sz="1950" i="1" dirty="0">
                <a:solidFill>
                  <a:srgbClr val="3A3A3A"/>
                </a:solidFill>
                <a:latin typeface="Arial"/>
                <a:cs typeface="Arial"/>
              </a:rPr>
              <a:t>reduced</a:t>
            </a:r>
            <a:r>
              <a:rPr sz="1950" i="1" spc="70" dirty="0">
                <a:solidFill>
                  <a:srgbClr val="3A3A3A"/>
                </a:solidFill>
                <a:latin typeface="Arial"/>
                <a:cs typeface="Arial"/>
              </a:rPr>
              <a:t> </a:t>
            </a:r>
            <a:r>
              <a:rPr sz="1950" i="1" spc="-10" dirty="0">
                <a:solidFill>
                  <a:srgbClr val="3A3A3A"/>
                </a:solidFill>
                <a:latin typeface="Arial"/>
                <a:cs typeface="Arial"/>
              </a:rPr>
              <a:t>credit.</a:t>
            </a:r>
            <a:endParaRPr sz="1950" dirty="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B1700-1F84-9D2B-91AA-BAD486AC875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2909241-057E-3CF4-34FC-74998394F516}"/>
              </a:ext>
            </a:extLst>
          </p:cNvPr>
          <p:cNvSpPr txBox="1">
            <a:spLocks noGrp="1"/>
          </p:cNvSpPr>
          <p:nvPr>
            <p:ph type="title"/>
          </p:nvPr>
        </p:nvSpPr>
        <p:spPr>
          <a:xfrm>
            <a:off x="1822635" y="841934"/>
            <a:ext cx="13977619" cy="727122"/>
          </a:xfrm>
          <a:prstGeom prst="rect">
            <a:avLst/>
          </a:prstGeom>
        </p:spPr>
        <p:txBody>
          <a:bodyPr vert="horz" wrap="square" lIns="0" tIns="11430" rIns="0" bIns="0" rtlCol="0">
            <a:spAutoFit/>
          </a:bodyPr>
          <a:lstStyle/>
          <a:p>
            <a:pPr marL="12700">
              <a:lnSpc>
                <a:spcPct val="100000"/>
              </a:lnSpc>
              <a:spcBef>
                <a:spcPts val="90"/>
              </a:spcBef>
            </a:pPr>
            <a:r>
              <a:rPr lang="en-US" dirty="0"/>
              <a:t>6.</a:t>
            </a:r>
            <a:r>
              <a:rPr lang="en-US" spc="-229" dirty="0"/>
              <a:t> </a:t>
            </a:r>
            <a:r>
              <a:rPr lang="en-US" dirty="0"/>
              <a:t>ONE</a:t>
            </a:r>
            <a:r>
              <a:rPr lang="en-US" spc="-240" dirty="0"/>
              <a:t> </a:t>
            </a:r>
            <a:r>
              <a:rPr lang="en-US" spc="-10" dirty="0"/>
              <a:t>SENTENCE</a:t>
            </a:r>
            <a:r>
              <a:rPr lang="en-US" spc="-235" dirty="0"/>
              <a:t> </a:t>
            </a:r>
            <a:r>
              <a:rPr lang="en-US" dirty="0"/>
              <a:t>SOLUTION</a:t>
            </a:r>
            <a:r>
              <a:rPr lang="en-US" spc="-180" dirty="0"/>
              <a:t> </a:t>
            </a:r>
            <a:r>
              <a:rPr lang="en-US" spc="-40" dirty="0"/>
              <a:t>STATEMENT</a:t>
            </a:r>
            <a:endParaRPr spc="-10" dirty="0"/>
          </a:p>
        </p:txBody>
      </p:sp>
      <p:sp>
        <p:nvSpPr>
          <p:cNvPr id="3" name="object 3">
            <a:extLst>
              <a:ext uri="{FF2B5EF4-FFF2-40B4-BE49-F238E27FC236}">
                <a16:creationId xmlns:a16="http://schemas.microsoft.com/office/drawing/2014/main" id="{169DF8AC-E499-B4E1-B7C8-A0B2C3BB46E2}"/>
              </a:ext>
            </a:extLst>
          </p:cNvPr>
          <p:cNvSpPr txBox="1"/>
          <p:nvPr/>
        </p:nvSpPr>
        <p:spPr>
          <a:xfrm>
            <a:off x="1799070" y="1590325"/>
            <a:ext cx="13977619" cy="2045560"/>
          </a:xfrm>
          <a:prstGeom prst="rect">
            <a:avLst/>
          </a:prstGeom>
        </p:spPr>
        <p:txBody>
          <a:bodyPr vert="horz" wrap="square" lIns="0" tIns="16510" rIns="0" bIns="0" rtlCol="0">
            <a:spAutoFit/>
          </a:bodyPr>
          <a:lstStyle/>
          <a:p>
            <a:pPr marL="12700" marR="6061075">
              <a:lnSpc>
                <a:spcPct val="100499"/>
              </a:lnSpc>
              <a:spcBef>
                <a:spcPts val="120"/>
              </a:spcBef>
            </a:pPr>
            <a:r>
              <a:rPr lang="en-US" sz="1950" spc="-35" dirty="0">
                <a:latin typeface="Tahoma"/>
                <a:cs typeface="Tahoma"/>
              </a:rPr>
              <a:t>Write</a:t>
            </a:r>
            <a:r>
              <a:rPr lang="en-US" sz="1950" spc="-70" dirty="0">
                <a:latin typeface="Tahoma"/>
                <a:cs typeface="Tahoma"/>
              </a:rPr>
              <a:t> </a:t>
            </a:r>
            <a:r>
              <a:rPr lang="en-US" sz="1950" dirty="0">
                <a:latin typeface="Tahoma"/>
                <a:cs typeface="Tahoma"/>
              </a:rPr>
              <a:t>a</a:t>
            </a:r>
            <a:r>
              <a:rPr lang="en-US" sz="1950" spc="-120" dirty="0">
                <a:latin typeface="Tahoma"/>
                <a:cs typeface="Tahoma"/>
              </a:rPr>
              <a:t> </a:t>
            </a:r>
            <a:r>
              <a:rPr lang="en-US" sz="1950" dirty="0">
                <a:latin typeface="Tahoma"/>
                <a:cs typeface="Tahoma"/>
              </a:rPr>
              <a:t>one</a:t>
            </a:r>
            <a:r>
              <a:rPr lang="en-US" sz="1950" spc="-120" dirty="0">
                <a:latin typeface="Tahoma"/>
                <a:cs typeface="Tahoma"/>
              </a:rPr>
              <a:t> </a:t>
            </a:r>
            <a:r>
              <a:rPr lang="en-US" sz="1950" dirty="0">
                <a:latin typeface="Tahoma"/>
                <a:cs typeface="Tahoma"/>
              </a:rPr>
              <a:t>sentence</a:t>
            </a:r>
            <a:r>
              <a:rPr lang="en-US" sz="1950" spc="-114" dirty="0">
                <a:latin typeface="Tahoma"/>
                <a:cs typeface="Tahoma"/>
              </a:rPr>
              <a:t> </a:t>
            </a:r>
            <a:r>
              <a:rPr lang="en-US" sz="1950" spc="-30" dirty="0">
                <a:latin typeface="Tahoma"/>
                <a:cs typeface="Tahoma"/>
              </a:rPr>
              <a:t>solution</a:t>
            </a:r>
            <a:r>
              <a:rPr lang="en-US" sz="1950" spc="-125" dirty="0">
                <a:latin typeface="Tahoma"/>
                <a:cs typeface="Tahoma"/>
              </a:rPr>
              <a:t> </a:t>
            </a:r>
            <a:r>
              <a:rPr lang="en-US" sz="1950" spc="-30" dirty="0">
                <a:latin typeface="Tahoma"/>
                <a:cs typeface="Tahoma"/>
              </a:rPr>
              <a:t>statement.</a:t>
            </a:r>
            <a:r>
              <a:rPr lang="en-US" sz="1950" spc="-114" dirty="0">
                <a:latin typeface="Tahoma"/>
                <a:cs typeface="Tahoma"/>
              </a:rPr>
              <a:t> </a:t>
            </a:r>
            <a:r>
              <a:rPr lang="en-US" sz="1950" spc="-10" dirty="0">
                <a:latin typeface="Tahoma"/>
                <a:cs typeface="Tahoma"/>
              </a:rPr>
              <a:t>This</a:t>
            </a:r>
            <a:r>
              <a:rPr lang="en-US" sz="1950" spc="-70" dirty="0">
                <a:latin typeface="Tahoma"/>
                <a:cs typeface="Tahoma"/>
              </a:rPr>
              <a:t> </a:t>
            </a:r>
            <a:r>
              <a:rPr lang="en-US" sz="1950" dirty="0">
                <a:latin typeface="Tahoma"/>
                <a:cs typeface="Tahoma"/>
              </a:rPr>
              <a:t>is</a:t>
            </a:r>
            <a:r>
              <a:rPr lang="en-US" sz="1950" spc="-125" dirty="0">
                <a:latin typeface="Tahoma"/>
                <a:cs typeface="Tahoma"/>
              </a:rPr>
              <a:t> </a:t>
            </a:r>
            <a:r>
              <a:rPr lang="en-US" sz="1950" dirty="0">
                <a:latin typeface="Tahoma"/>
                <a:cs typeface="Tahoma"/>
              </a:rPr>
              <a:t>a</a:t>
            </a:r>
            <a:r>
              <a:rPr lang="en-US" sz="1950" spc="-55" dirty="0">
                <a:latin typeface="Tahoma"/>
                <a:cs typeface="Tahoma"/>
              </a:rPr>
              <a:t> </a:t>
            </a:r>
            <a:r>
              <a:rPr lang="en-US" sz="1950" spc="-30" dirty="0">
                <a:latin typeface="Tahoma"/>
                <a:cs typeface="Tahoma"/>
              </a:rPr>
              <a:t>summary</a:t>
            </a:r>
            <a:r>
              <a:rPr lang="en-US" sz="1950" spc="-120" dirty="0">
                <a:latin typeface="Tahoma"/>
                <a:cs typeface="Tahoma"/>
              </a:rPr>
              <a:t> </a:t>
            </a:r>
            <a:r>
              <a:rPr lang="en-US" sz="1950" spc="-45" dirty="0">
                <a:latin typeface="Tahoma"/>
                <a:cs typeface="Tahoma"/>
              </a:rPr>
              <a:t>of</a:t>
            </a:r>
            <a:r>
              <a:rPr lang="en-US" sz="1950" spc="-130" dirty="0">
                <a:latin typeface="Tahoma"/>
                <a:cs typeface="Tahoma"/>
              </a:rPr>
              <a:t> </a:t>
            </a:r>
            <a:r>
              <a:rPr lang="en-US" sz="1950" spc="-20" dirty="0">
                <a:latin typeface="Tahoma"/>
                <a:cs typeface="Tahoma"/>
              </a:rPr>
              <a:t>your</a:t>
            </a:r>
            <a:r>
              <a:rPr lang="en-US" sz="1950" spc="-55" dirty="0">
                <a:latin typeface="Tahoma"/>
                <a:cs typeface="Tahoma"/>
              </a:rPr>
              <a:t> </a:t>
            </a:r>
            <a:r>
              <a:rPr lang="en-US" sz="1950" spc="-10" dirty="0">
                <a:latin typeface="Tahoma"/>
                <a:cs typeface="Tahoma"/>
              </a:rPr>
              <a:t>solution Example:</a:t>
            </a:r>
            <a:endParaRPr lang="en-US" sz="1950" dirty="0">
              <a:latin typeface="Tahoma"/>
              <a:cs typeface="Tahoma"/>
            </a:endParaRPr>
          </a:p>
          <a:p>
            <a:pPr marL="12700">
              <a:lnSpc>
                <a:spcPct val="100000"/>
              </a:lnSpc>
              <a:spcBef>
                <a:spcPts val="1115"/>
              </a:spcBef>
            </a:pPr>
            <a:r>
              <a:rPr lang="en-US" sz="2450" b="1" i="1" dirty="0">
                <a:solidFill>
                  <a:srgbClr val="040C28"/>
                </a:solidFill>
                <a:latin typeface="Calibri"/>
                <a:cs typeface="Calibri"/>
              </a:rPr>
              <a:t>What</a:t>
            </a:r>
            <a:r>
              <a:rPr lang="en-US" sz="2450" b="1" i="1" spc="25" dirty="0">
                <a:solidFill>
                  <a:srgbClr val="040C28"/>
                </a:solidFill>
                <a:latin typeface="Calibri"/>
                <a:cs typeface="Calibri"/>
              </a:rPr>
              <a:t> </a:t>
            </a:r>
            <a:r>
              <a:rPr lang="en-US" sz="2450" b="1" i="1" dirty="0">
                <a:solidFill>
                  <a:srgbClr val="040C28"/>
                </a:solidFill>
                <a:latin typeface="Calibri"/>
                <a:cs typeface="Calibri"/>
              </a:rPr>
              <a:t>are</a:t>
            </a:r>
            <a:r>
              <a:rPr lang="en-US" sz="2450" b="1" i="1" spc="-10" dirty="0">
                <a:solidFill>
                  <a:srgbClr val="040C28"/>
                </a:solidFill>
                <a:latin typeface="Calibri"/>
                <a:cs typeface="Calibri"/>
              </a:rPr>
              <a:t> </a:t>
            </a:r>
            <a:r>
              <a:rPr lang="en-US" sz="2450" b="1" i="1" dirty="0">
                <a:solidFill>
                  <a:srgbClr val="040C28"/>
                </a:solidFill>
                <a:latin typeface="Calibri"/>
                <a:cs typeface="Calibri"/>
              </a:rPr>
              <a:t>the</a:t>
            </a:r>
            <a:r>
              <a:rPr lang="en-US" sz="2450" b="1" i="1" spc="55" dirty="0">
                <a:solidFill>
                  <a:srgbClr val="040C28"/>
                </a:solidFill>
                <a:latin typeface="Calibri"/>
                <a:cs typeface="Calibri"/>
              </a:rPr>
              <a:t> </a:t>
            </a:r>
            <a:r>
              <a:rPr lang="en-US" sz="2450" b="1" i="1" spc="-10" dirty="0">
                <a:solidFill>
                  <a:srgbClr val="040C28"/>
                </a:solidFill>
                <a:latin typeface="Calibri"/>
                <a:cs typeface="Calibri"/>
              </a:rPr>
              <a:t>requirements?</a:t>
            </a:r>
            <a:endParaRPr lang="en-US" sz="2450" dirty="0">
              <a:latin typeface="Calibri"/>
              <a:cs typeface="Calibri"/>
            </a:endParaRPr>
          </a:p>
          <a:p>
            <a:pPr marL="12700">
              <a:lnSpc>
                <a:spcPct val="100000"/>
              </a:lnSpc>
              <a:spcBef>
                <a:spcPts val="100"/>
              </a:spcBef>
            </a:pPr>
            <a:r>
              <a:rPr lang="en-US" sz="1950" spc="-10" dirty="0">
                <a:latin typeface="Tahoma"/>
                <a:cs typeface="Tahoma"/>
              </a:rPr>
              <a:t>This</a:t>
            </a:r>
            <a:r>
              <a:rPr lang="en-US" sz="1950" spc="-100" dirty="0">
                <a:latin typeface="Tahoma"/>
                <a:cs typeface="Tahoma"/>
              </a:rPr>
              <a:t> </a:t>
            </a:r>
            <a:r>
              <a:rPr lang="en-US" sz="1950" spc="-65" dirty="0">
                <a:latin typeface="Tahoma"/>
                <a:cs typeface="Tahoma"/>
              </a:rPr>
              <a:t>final</a:t>
            </a:r>
            <a:r>
              <a:rPr lang="en-US" sz="1950" spc="-90" dirty="0">
                <a:latin typeface="Tahoma"/>
                <a:cs typeface="Tahoma"/>
              </a:rPr>
              <a:t> </a:t>
            </a:r>
            <a:r>
              <a:rPr lang="en-US" sz="1950" spc="-20" dirty="0">
                <a:latin typeface="Tahoma"/>
                <a:cs typeface="Tahoma"/>
              </a:rPr>
              <a:t>summary</a:t>
            </a:r>
            <a:r>
              <a:rPr lang="en-US" sz="1950" spc="-80" dirty="0">
                <a:latin typeface="Tahoma"/>
                <a:cs typeface="Tahoma"/>
              </a:rPr>
              <a:t> </a:t>
            </a:r>
            <a:r>
              <a:rPr lang="en-US" sz="1950" spc="-10" dirty="0">
                <a:latin typeface="Tahoma"/>
                <a:cs typeface="Tahoma"/>
              </a:rPr>
              <a:t>should</a:t>
            </a:r>
            <a:r>
              <a:rPr lang="en-US" sz="1950" spc="-125" dirty="0">
                <a:latin typeface="Tahoma"/>
                <a:cs typeface="Tahoma"/>
              </a:rPr>
              <a:t> </a:t>
            </a:r>
            <a:r>
              <a:rPr lang="en-US" sz="1950" dirty="0">
                <a:latin typeface="Tahoma"/>
                <a:cs typeface="Tahoma"/>
              </a:rPr>
              <a:t>be</a:t>
            </a:r>
            <a:r>
              <a:rPr lang="en-US" sz="1950" spc="-135" dirty="0">
                <a:latin typeface="Tahoma"/>
                <a:cs typeface="Tahoma"/>
              </a:rPr>
              <a:t> </a:t>
            </a:r>
            <a:r>
              <a:rPr lang="en-US" sz="1950" spc="-10" dirty="0">
                <a:latin typeface="Tahoma"/>
                <a:cs typeface="Tahoma"/>
              </a:rPr>
              <a:t>simple,</a:t>
            </a:r>
            <a:r>
              <a:rPr lang="en-US" sz="1950" spc="-75" dirty="0">
                <a:latin typeface="Tahoma"/>
                <a:cs typeface="Tahoma"/>
              </a:rPr>
              <a:t> </a:t>
            </a:r>
            <a:r>
              <a:rPr lang="en-US" sz="1950" dirty="0">
                <a:latin typeface="Tahoma"/>
                <a:cs typeface="Tahoma"/>
              </a:rPr>
              <a:t>clear,</a:t>
            </a:r>
            <a:r>
              <a:rPr lang="en-US" sz="1950" spc="-135" dirty="0">
                <a:latin typeface="Tahoma"/>
                <a:cs typeface="Tahoma"/>
              </a:rPr>
              <a:t> </a:t>
            </a:r>
            <a:r>
              <a:rPr lang="en-US" sz="1950" dirty="0">
                <a:latin typeface="Tahoma"/>
                <a:cs typeface="Tahoma"/>
              </a:rPr>
              <a:t>and</a:t>
            </a:r>
            <a:r>
              <a:rPr lang="en-US" sz="1950" spc="-125" dirty="0">
                <a:latin typeface="Tahoma"/>
                <a:cs typeface="Tahoma"/>
              </a:rPr>
              <a:t> </a:t>
            </a:r>
            <a:r>
              <a:rPr lang="en-US" sz="1950" spc="-20" dirty="0">
                <a:latin typeface="Tahoma"/>
                <a:cs typeface="Tahoma"/>
              </a:rPr>
              <a:t>memorable.</a:t>
            </a:r>
            <a:r>
              <a:rPr lang="en-US" sz="1950" spc="-80" dirty="0">
                <a:latin typeface="Tahoma"/>
                <a:cs typeface="Tahoma"/>
              </a:rPr>
              <a:t> </a:t>
            </a:r>
            <a:r>
              <a:rPr lang="en-US" sz="1950" dirty="0">
                <a:latin typeface="Tahoma"/>
                <a:cs typeface="Tahoma"/>
              </a:rPr>
              <a:t>Only</a:t>
            </a:r>
            <a:r>
              <a:rPr lang="en-US" sz="1950" spc="-135" dirty="0">
                <a:latin typeface="Tahoma"/>
                <a:cs typeface="Tahoma"/>
              </a:rPr>
              <a:t> </a:t>
            </a:r>
            <a:r>
              <a:rPr lang="en-US" sz="1950" dirty="0">
                <a:latin typeface="Tahoma"/>
                <a:cs typeface="Tahoma"/>
              </a:rPr>
              <a:t>one</a:t>
            </a:r>
            <a:r>
              <a:rPr lang="en-US" sz="1950" spc="-140" dirty="0">
                <a:latin typeface="Tahoma"/>
                <a:cs typeface="Tahoma"/>
              </a:rPr>
              <a:t> </a:t>
            </a:r>
            <a:r>
              <a:rPr lang="en-US" sz="1950" spc="-10" dirty="0">
                <a:latin typeface="Tahoma"/>
                <a:cs typeface="Tahoma"/>
              </a:rPr>
              <a:t>sentence</a:t>
            </a:r>
            <a:endParaRPr lang="en-US" sz="1950" dirty="0">
              <a:latin typeface="Tahoma"/>
              <a:cs typeface="Tahoma"/>
            </a:endParaRPr>
          </a:p>
          <a:p>
            <a:pPr marL="12700" marR="5080">
              <a:lnSpc>
                <a:spcPct val="103099"/>
              </a:lnSpc>
            </a:pPr>
            <a:r>
              <a:rPr lang="en-US" sz="1950" i="1" dirty="0">
                <a:solidFill>
                  <a:srgbClr val="3A3A3A"/>
                </a:solidFill>
                <a:latin typeface="Arial"/>
                <a:cs typeface="Arial"/>
              </a:rPr>
              <a:t>You</a:t>
            </a:r>
            <a:r>
              <a:rPr lang="en-US" sz="1950" i="1" spc="45" dirty="0">
                <a:solidFill>
                  <a:srgbClr val="3A3A3A"/>
                </a:solidFill>
                <a:latin typeface="Arial"/>
                <a:cs typeface="Arial"/>
              </a:rPr>
              <a:t> </a:t>
            </a:r>
            <a:r>
              <a:rPr lang="en-US" sz="1950" i="1" dirty="0">
                <a:solidFill>
                  <a:srgbClr val="3A3A3A"/>
                </a:solidFill>
                <a:latin typeface="Arial"/>
                <a:cs typeface="Arial"/>
              </a:rPr>
              <a:t>may</a:t>
            </a:r>
            <a:r>
              <a:rPr lang="en-US" sz="1950" i="1" spc="40" dirty="0">
                <a:solidFill>
                  <a:srgbClr val="3A3A3A"/>
                </a:solidFill>
                <a:latin typeface="Arial"/>
                <a:cs typeface="Arial"/>
              </a:rPr>
              <a:t> </a:t>
            </a:r>
            <a:r>
              <a:rPr lang="en-US" sz="1950" i="1" dirty="0">
                <a:solidFill>
                  <a:srgbClr val="3A3A3A"/>
                </a:solidFill>
                <a:latin typeface="Arial"/>
                <a:cs typeface="Arial"/>
              </a:rPr>
              <a:t>use</a:t>
            </a:r>
            <a:r>
              <a:rPr lang="en-US" sz="1950" i="1" spc="45" dirty="0">
                <a:solidFill>
                  <a:srgbClr val="3A3A3A"/>
                </a:solidFill>
                <a:latin typeface="Arial"/>
                <a:cs typeface="Arial"/>
              </a:rPr>
              <a:t> </a:t>
            </a:r>
            <a:r>
              <a:rPr lang="en-US" sz="1950" i="1" dirty="0">
                <a:solidFill>
                  <a:srgbClr val="3A3A3A"/>
                </a:solidFill>
                <a:latin typeface="Arial"/>
                <a:cs typeface="Arial"/>
              </a:rPr>
              <a:t>ChatGPT</a:t>
            </a:r>
            <a:r>
              <a:rPr lang="en-US" sz="1950" i="1" spc="5" dirty="0">
                <a:solidFill>
                  <a:srgbClr val="3A3A3A"/>
                </a:solidFill>
                <a:latin typeface="Arial"/>
                <a:cs typeface="Arial"/>
              </a:rPr>
              <a:t> </a:t>
            </a:r>
            <a:r>
              <a:rPr lang="en-US" sz="1950" i="1" dirty="0">
                <a:solidFill>
                  <a:srgbClr val="3A3A3A"/>
                </a:solidFill>
                <a:latin typeface="Arial"/>
                <a:cs typeface="Arial"/>
              </a:rPr>
              <a:t>or</a:t>
            </a:r>
            <a:r>
              <a:rPr lang="en-US" sz="1950" i="1" spc="-5" dirty="0">
                <a:solidFill>
                  <a:srgbClr val="3A3A3A"/>
                </a:solidFill>
                <a:latin typeface="Arial"/>
                <a:cs typeface="Arial"/>
              </a:rPr>
              <a:t> </a:t>
            </a:r>
            <a:r>
              <a:rPr lang="en-US" sz="1950" i="1" dirty="0">
                <a:solidFill>
                  <a:srgbClr val="3A3A3A"/>
                </a:solidFill>
                <a:latin typeface="Arial"/>
                <a:cs typeface="Arial"/>
              </a:rPr>
              <a:t>other</a:t>
            </a:r>
            <a:r>
              <a:rPr lang="en-US" sz="1950" i="1" spc="-5" dirty="0">
                <a:solidFill>
                  <a:srgbClr val="3A3A3A"/>
                </a:solidFill>
                <a:latin typeface="Arial"/>
                <a:cs typeface="Arial"/>
              </a:rPr>
              <a:t> </a:t>
            </a:r>
            <a:r>
              <a:rPr lang="en-US" sz="1950" i="1" dirty="0">
                <a:solidFill>
                  <a:srgbClr val="3A3A3A"/>
                </a:solidFill>
                <a:latin typeface="Arial"/>
                <a:cs typeface="Arial"/>
              </a:rPr>
              <a:t>AI</a:t>
            </a:r>
            <a:r>
              <a:rPr lang="en-US" sz="1950" i="1" spc="45" dirty="0">
                <a:solidFill>
                  <a:srgbClr val="3A3A3A"/>
                </a:solidFill>
                <a:latin typeface="Arial"/>
                <a:cs typeface="Arial"/>
              </a:rPr>
              <a:t> </a:t>
            </a:r>
            <a:r>
              <a:rPr lang="en-US" sz="1950" i="1" dirty="0">
                <a:solidFill>
                  <a:srgbClr val="3A3A3A"/>
                </a:solidFill>
                <a:latin typeface="Arial"/>
                <a:cs typeface="Arial"/>
              </a:rPr>
              <a:t>tools</a:t>
            </a:r>
            <a:r>
              <a:rPr lang="en-US" sz="1950" i="1" spc="40" dirty="0">
                <a:solidFill>
                  <a:srgbClr val="3A3A3A"/>
                </a:solidFill>
                <a:latin typeface="Arial"/>
                <a:cs typeface="Arial"/>
              </a:rPr>
              <a:t> </a:t>
            </a:r>
            <a:r>
              <a:rPr lang="en-US" sz="1950" i="1" dirty="0">
                <a:solidFill>
                  <a:srgbClr val="3A3A3A"/>
                </a:solidFill>
                <a:latin typeface="Arial"/>
                <a:cs typeface="Arial"/>
              </a:rPr>
              <a:t>to</a:t>
            </a:r>
            <a:r>
              <a:rPr lang="en-US" sz="1950" i="1" spc="50" dirty="0">
                <a:solidFill>
                  <a:srgbClr val="3A3A3A"/>
                </a:solidFill>
                <a:latin typeface="Arial"/>
                <a:cs typeface="Arial"/>
              </a:rPr>
              <a:t> </a:t>
            </a:r>
            <a:r>
              <a:rPr lang="en-US" sz="1950" i="1" dirty="0">
                <a:solidFill>
                  <a:srgbClr val="3A3A3A"/>
                </a:solidFill>
                <a:latin typeface="Arial"/>
                <a:cs typeface="Arial"/>
              </a:rPr>
              <a:t>improve</a:t>
            </a:r>
            <a:r>
              <a:rPr lang="en-US" sz="1950" i="1" spc="45" dirty="0">
                <a:solidFill>
                  <a:srgbClr val="3A3A3A"/>
                </a:solidFill>
                <a:latin typeface="Arial"/>
                <a:cs typeface="Arial"/>
              </a:rPr>
              <a:t> </a:t>
            </a:r>
            <a:r>
              <a:rPr lang="en-US" sz="1950" i="1" dirty="0">
                <a:solidFill>
                  <a:srgbClr val="3A3A3A"/>
                </a:solidFill>
                <a:latin typeface="Arial"/>
                <a:cs typeface="Arial"/>
              </a:rPr>
              <a:t>clarity,</a:t>
            </a:r>
            <a:r>
              <a:rPr lang="en-US" sz="1950" i="1" spc="-15" dirty="0">
                <a:solidFill>
                  <a:srgbClr val="3A3A3A"/>
                </a:solidFill>
                <a:latin typeface="Arial"/>
                <a:cs typeface="Arial"/>
              </a:rPr>
              <a:t> </a:t>
            </a:r>
            <a:r>
              <a:rPr lang="en-US" sz="1950" i="1" dirty="0">
                <a:solidFill>
                  <a:srgbClr val="3A3A3A"/>
                </a:solidFill>
                <a:latin typeface="Arial"/>
                <a:cs typeface="Arial"/>
              </a:rPr>
              <a:t>but</a:t>
            </a:r>
            <a:r>
              <a:rPr lang="en-US" sz="1950" i="1" spc="50" dirty="0">
                <a:solidFill>
                  <a:srgbClr val="3A3A3A"/>
                </a:solidFill>
                <a:latin typeface="Arial"/>
                <a:cs typeface="Arial"/>
              </a:rPr>
              <a:t> </a:t>
            </a:r>
            <a:r>
              <a:rPr lang="en-US" sz="1950" i="1" dirty="0">
                <a:solidFill>
                  <a:srgbClr val="3A3A3A"/>
                </a:solidFill>
                <a:latin typeface="Arial"/>
                <a:cs typeface="Arial"/>
              </a:rPr>
              <a:t>all</a:t>
            </a:r>
            <a:r>
              <a:rPr lang="en-US" sz="1950" i="1" spc="30" dirty="0">
                <a:solidFill>
                  <a:srgbClr val="3A3A3A"/>
                </a:solidFill>
                <a:latin typeface="Arial"/>
                <a:cs typeface="Arial"/>
              </a:rPr>
              <a:t> </a:t>
            </a:r>
            <a:r>
              <a:rPr lang="en-US" sz="1950" i="1" dirty="0">
                <a:solidFill>
                  <a:srgbClr val="3A3A3A"/>
                </a:solidFill>
                <a:latin typeface="Arial"/>
                <a:cs typeface="Arial"/>
              </a:rPr>
              <a:t>content</a:t>
            </a:r>
            <a:r>
              <a:rPr lang="en-US" sz="1950" i="1" spc="-15" dirty="0">
                <a:solidFill>
                  <a:srgbClr val="3A3A3A"/>
                </a:solidFill>
                <a:latin typeface="Arial"/>
                <a:cs typeface="Arial"/>
              </a:rPr>
              <a:t> </a:t>
            </a:r>
            <a:r>
              <a:rPr lang="en-US" sz="1950" i="1" dirty="0">
                <a:solidFill>
                  <a:srgbClr val="3A3A3A"/>
                </a:solidFill>
                <a:latin typeface="Arial"/>
                <a:cs typeface="Arial"/>
              </a:rPr>
              <a:t>must</a:t>
            </a:r>
            <a:r>
              <a:rPr lang="en-US" sz="1950" i="1" spc="50" dirty="0">
                <a:solidFill>
                  <a:srgbClr val="3A3A3A"/>
                </a:solidFill>
                <a:latin typeface="Arial"/>
                <a:cs typeface="Arial"/>
              </a:rPr>
              <a:t> </a:t>
            </a:r>
            <a:r>
              <a:rPr lang="en-US" sz="1950" i="1" dirty="0">
                <a:solidFill>
                  <a:srgbClr val="3A3A3A"/>
                </a:solidFill>
                <a:latin typeface="Arial"/>
                <a:cs typeface="Arial"/>
              </a:rPr>
              <a:t>come</a:t>
            </a:r>
            <a:r>
              <a:rPr lang="en-US" sz="1950" i="1" spc="50" dirty="0">
                <a:solidFill>
                  <a:srgbClr val="3A3A3A"/>
                </a:solidFill>
                <a:latin typeface="Arial"/>
                <a:cs typeface="Arial"/>
              </a:rPr>
              <a:t> </a:t>
            </a:r>
            <a:r>
              <a:rPr lang="en-US" sz="1950" i="1" dirty="0">
                <a:solidFill>
                  <a:srgbClr val="3A3A3A"/>
                </a:solidFill>
                <a:latin typeface="Arial"/>
                <a:cs typeface="Arial"/>
              </a:rPr>
              <a:t>from</a:t>
            </a:r>
            <a:r>
              <a:rPr lang="en-US" sz="1950" i="1" spc="55" dirty="0">
                <a:solidFill>
                  <a:srgbClr val="3A3A3A"/>
                </a:solidFill>
                <a:latin typeface="Arial"/>
                <a:cs typeface="Arial"/>
              </a:rPr>
              <a:t> </a:t>
            </a:r>
            <a:r>
              <a:rPr lang="en-US" sz="1950" i="1" dirty="0">
                <a:solidFill>
                  <a:srgbClr val="3A3A3A"/>
                </a:solidFill>
                <a:latin typeface="Arial"/>
                <a:cs typeface="Arial"/>
              </a:rPr>
              <a:t>your</a:t>
            </a:r>
            <a:r>
              <a:rPr lang="en-US" sz="1950" i="1" spc="60" dirty="0">
                <a:solidFill>
                  <a:srgbClr val="3A3A3A"/>
                </a:solidFill>
                <a:latin typeface="Arial"/>
                <a:cs typeface="Arial"/>
              </a:rPr>
              <a:t> </a:t>
            </a:r>
            <a:r>
              <a:rPr lang="en-US" sz="1950" i="1" dirty="0">
                <a:solidFill>
                  <a:srgbClr val="3A3A3A"/>
                </a:solidFill>
                <a:latin typeface="Arial"/>
                <a:cs typeface="Arial"/>
              </a:rPr>
              <a:t>analysis</a:t>
            </a:r>
            <a:r>
              <a:rPr lang="en-US" sz="1950" i="1" spc="-20" dirty="0">
                <a:solidFill>
                  <a:srgbClr val="3A3A3A"/>
                </a:solidFill>
                <a:latin typeface="Arial"/>
                <a:cs typeface="Arial"/>
              </a:rPr>
              <a:t> </a:t>
            </a:r>
            <a:r>
              <a:rPr lang="en-US" sz="1950" i="1" dirty="0">
                <a:solidFill>
                  <a:srgbClr val="3A3A3A"/>
                </a:solidFill>
                <a:latin typeface="Arial"/>
                <a:cs typeface="Arial"/>
              </a:rPr>
              <a:t>of</a:t>
            </a:r>
            <a:r>
              <a:rPr lang="en-US" sz="1950" i="1" spc="50" dirty="0">
                <a:solidFill>
                  <a:srgbClr val="3A3A3A"/>
                </a:solidFill>
                <a:latin typeface="Arial"/>
                <a:cs typeface="Arial"/>
              </a:rPr>
              <a:t> </a:t>
            </a:r>
            <a:r>
              <a:rPr lang="en-US" sz="1950" i="1" dirty="0">
                <a:solidFill>
                  <a:srgbClr val="3A3A3A"/>
                </a:solidFill>
                <a:latin typeface="Arial"/>
                <a:cs typeface="Arial"/>
              </a:rPr>
              <a:t>the</a:t>
            </a:r>
            <a:r>
              <a:rPr lang="en-US" sz="1950" i="1" spc="-15" dirty="0">
                <a:solidFill>
                  <a:srgbClr val="3A3A3A"/>
                </a:solidFill>
                <a:latin typeface="Arial"/>
                <a:cs typeface="Arial"/>
              </a:rPr>
              <a:t> </a:t>
            </a:r>
            <a:r>
              <a:rPr lang="en-US" sz="1950" i="1" dirty="0">
                <a:solidFill>
                  <a:srgbClr val="3A3A3A"/>
                </a:solidFill>
                <a:latin typeface="Arial"/>
                <a:cs typeface="Arial"/>
              </a:rPr>
              <a:t>case.</a:t>
            </a:r>
            <a:r>
              <a:rPr lang="en-US" sz="1950" i="1" spc="45" dirty="0">
                <a:solidFill>
                  <a:srgbClr val="3A3A3A"/>
                </a:solidFill>
                <a:latin typeface="Arial"/>
                <a:cs typeface="Arial"/>
              </a:rPr>
              <a:t> </a:t>
            </a:r>
            <a:r>
              <a:rPr lang="en-US" sz="1950" i="1" dirty="0">
                <a:solidFill>
                  <a:srgbClr val="3A3A3A"/>
                </a:solidFill>
                <a:latin typeface="Arial"/>
                <a:cs typeface="Arial"/>
              </a:rPr>
              <a:t>Generic</a:t>
            </a:r>
            <a:r>
              <a:rPr lang="en-US" sz="1950" i="1" spc="40" dirty="0">
                <a:solidFill>
                  <a:srgbClr val="3A3A3A"/>
                </a:solidFill>
                <a:latin typeface="Arial"/>
                <a:cs typeface="Arial"/>
              </a:rPr>
              <a:t> or </a:t>
            </a:r>
            <a:r>
              <a:rPr lang="en-US" sz="1950" i="1" dirty="0">
                <a:solidFill>
                  <a:srgbClr val="3A3A3A"/>
                </a:solidFill>
                <a:latin typeface="Arial"/>
                <a:cs typeface="Arial"/>
              </a:rPr>
              <a:t>mismatched</a:t>
            </a:r>
            <a:r>
              <a:rPr lang="en-US" sz="1950" i="1" spc="70" dirty="0">
                <a:solidFill>
                  <a:srgbClr val="3A3A3A"/>
                </a:solidFill>
                <a:latin typeface="Arial"/>
                <a:cs typeface="Arial"/>
              </a:rPr>
              <a:t> </a:t>
            </a:r>
            <a:r>
              <a:rPr lang="en-US" sz="1950" i="1" dirty="0">
                <a:solidFill>
                  <a:srgbClr val="3A3A3A"/>
                </a:solidFill>
                <a:latin typeface="Arial"/>
                <a:cs typeface="Arial"/>
              </a:rPr>
              <a:t>content will</a:t>
            </a:r>
            <a:r>
              <a:rPr lang="en-US" sz="1950" i="1" spc="55" dirty="0">
                <a:solidFill>
                  <a:srgbClr val="3A3A3A"/>
                </a:solidFill>
                <a:latin typeface="Arial"/>
                <a:cs typeface="Arial"/>
              </a:rPr>
              <a:t> </a:t>
            </a:r>
            <a:r>
              <a:rPr lang="en-US" sz="1950" i="1" dirty="0">
                <a:solidFill>
                  <a:srgbClr val="3A3A3A"/>
                </a:solidFill>
                <a:latin typeface="Arial"/>
                <a:cs typeface="Arial"/>
              </a:rPr>
              <a:t>have</a:t>
            </a:r>
            <a:r>
              <a:rPr lang="en-US" sz="1950" i="1" spc="5" dirty="0">
                <a:solidFill>
                  <a:srgbClr val="3A3A3A"/>
                </a:solidFill>
                <a:latin typeface="Arial"/>
                <a:cs typeface="Arial"/>
              </a:rPr>
              <a:t> </a:t>
            </a:r>
            <a:r>
              <a:rPr lang="en-US" sz="1950" i="1" dirty="0">
                <a:solidFill>
                  <a:srgbClr val="3A3A3A"/>
                </a:solidFill>
                <a:latin typeface="Arial"/>
                <a:cs typeface="Arial"/>
              </a:rPr>
              <a:t>reduced</a:t>
            </a:r>
            <a:r>
              <a:rPr lang="en-US" sz="1950" i="1" spc="70" dirty="0">
                <a:solidFill>
                  <a:srgbClr val="3A3A3A"/>
                </a:solidFill>
                <a:latin typeface="Arial"/>
                <a:cs typeface="Arial"/>
              </a:rPr>
              <a:t> </a:t>
            </a:r>
            <a:r>
              <a:rPr lang="en-US" sz="1950" i="1" spc="-10" dirty="0">
                <a:solidFill>
                  <a:srgbClr val="3A3A3A"/>
                </a:solidFill>
                <a:latin typeface="Arial"/>
                <a:cs typeface="Arial"/>
              </a:rPr>
              <a:t>credit.</a:t>
            </a:r>
            <a:endParaRPr lang="en-US" sz="1950" dirty="0">
              <a:latin typeface="Arial"/>
              <a:cs typeface="Arial"/>
            </a:endParaRPr>
          </a:p>
        </p:txBody>
      </p:sp>
      <p:grpSp>
        <p:nvGrpSpPr>
          <p:cNvPr id="5" name="object 5">
            <a:extLst>
              <a:ext uri="{FF2B5EF4-FFF2-40B4-BE49-F238E27FC236}">
                <a16:creationId xmlns:a16="http://schemas.microsoft.com/office/drawing/2014/main" id="{6A31464F-6EE2-8283-A004-89C4FF57093C}"/>
              </a:ext>
            </a:extLst>
          </p:cNvPr>
          <p:cNvGrpSpPr/>
          <p:nvPr/>
        </p:nvGrpSpPr>
        <p:grpSpPr>
          <a:xfrm>
            <a:off x="1799070" y="4054475"/>
            <a:ext cx="15082519" cy="5289550"/>
            <a:chOff x="1688430" y="4774723"/>
            <a:chExt cx="15082519" cy="5289550"/>
          </a:xfrm>
        </p:grpSpPr>
        <p:pic>
          <p:nvPicPr>
            <p:cNvPr id="6" name="object 6">
              <a:extLst>
                <a:ext uri="{FF2B5EF4-FFF2-40B4-BE49-F238E27FC236}">
                  <a16:creationId xmlns:a16="http://schemas.microsoft.com/office/drawing/2014/main" id="{105D30C6-A4DB-D736-75C7-52DB0584135C}"/>
                </a:ext>
              </a:extLst>
            </p:cNvPr>
            <p:cNvPicPr/>
            <p:nvPr/>
          </p:nvPicPr>
          <p:blipFill>
            <a:blip r:embed="rId2" cstate="print"/>
            <a:stretch>
              <a:fillRect/>
            </a:stretch>
          </p:blipFill>
          <p:spPr>
            <a:xfrm>
              <a:off x="1688430" y="4774723"/>
              <a:ext cx="15082053" cy="5289158"/>
            </a:xfrm>
            <a:prstGeom prst="rect">
              <a:avLst/>
            </a:prstGeom>
          </p:spPr>
        </p:pic>
        <p:sp>
          <p:nvSpPr>
            <p:cNvPr id="7" name="object 7">
              <a:extLst>
                <a:ext uri="{FF2B5EF4-FFF2-40B4-BE49-F238E27FC236}">
                  <a16:creationId xmlns:a16="http://schemas.microsoft.com/office/drawing/2014/main" id="{54A8440A-3CB5-42BF-ACF2-1A972F0416FB}"/>
                </a:ext>
              </a:extLst>
            </p:cNvPr>
            <p:cNvSpPr/>
            <p:nvPr/>
          </p:nvSpPr>
          <p:spPr>
            <a:xfrm>
              <a:off x="1763087" y="4849276"/>
              <a:ext cx="14937105" cy="5144135"/>
            </a:xfrm>
            <a:custGeom>
              <a:avLst/>
              <a:gdLst/>
              <a:ahLst/>
              <a:cxnLst/>
              <a:rect l="l" t="t" r="r" b="b"/>
              <a:pathLst>
                <a:path w="14937105" h="5144134">
                  <a:moveTo>
                    <a:pt x="14936717" y="0"/>
                  </a:moveTo>
                  <a:lnTo>
                    <a:pt x="0" y="0"/>
                  </a:lnTo>
                  <a:lnTo>
                    <a:pt x="0" y="5143822"/>
                  </a:lnTo>
                  <a:lnTo>
                    <a:pt x="14936717" y="5143822"/>
                  </a:lnTo>
                  <a:lnTo>
                    <a:pt x="14936717" y="0"/>
                  </a:lnTo>
                  <a:close/>
                </a:path>
              </a:pathLst>
            </a:custGeom>
            <a:solidFill>
              <a:srgbClr val="FFFFFF"/>
            </a:solidFill>
          </p:spPr>
          <p:txBody>
            <a:bodyPr wrap="square" lIns="0" tIns="0" rIns="0" bIns="0" rtlCol="0"/>
            <a:lstStyle/>
            <a:p>
              <a:endParaRPr dirty="0"/>
            </a:p>
          </p:txBody>
        </p:sp>
        <p:sp>
          <p:nvSpPr>
            <p:cNvPr id="8" name="object 8">
              <a:extLst>
                <a:ext uri="{FF2B5EF4-FFF2-40B4-BE49-F238E27FC236}">
                  <a16:creationId xmlns:a16="http://schemas.microsoft.com/office/drawing/2014/main" id="{F660F39B-08BA-0E49-7807-9F38B19D8800}"/>
                </a:ext>
              </a:extLst>
            </p:cNvPr>
            <p:cNvSpPr/>
            <p:nvPr/>
          </p:nvSpPr>
          <p:spPr>
            <a:xfrm>
              <a:off x="1763087" y="4849276"/>
              <a:ext cx="14937105" cy="5144135"/>
            </a:xfrm>
            <a:custGeom>
              <a:avLst/>
              <a:gdLst/>
              <a:ahLst/>
              <a:cxnLst/>
              <a:rect l="l" t="t" r="r" b="b"/>
              <a:pathLst>
                <a:path w="14937105" h="5144134">
                  <a:moveTo>
                    <a:pt x="0" y="5143822"/>
                  </a:moveTo>
                  <a:lnTo>
                    <a:pt x="14936717" y="5143822"/>
                  </a:lnTo>
                  <a:lnTo>
                    <a:pt x="14936717" y="0"/>
                  </a:lnTo>
                  <a:lnTo>
                    <a:pt x="0" y="0"/>
                  </a:lnTo>
                  <a:lnTo>
                    <a:pt x="0" y="5143822"/>
                  </a:lnTo>
                  <a:close/>
                </a:path>
              </a:pathLst>
            </a:custGeom>
            <a:ln w="7853">
              <a:solidFill>
                <a:srgbClr val="54BEE4"/>
              </a:solidFill>
              <a:prstDash val="sysDash"/>
            </a:ln>
          </p:spPr>
          <p:txBody>
            <a:bodyPr wrap="square" lIns="0" tIns="0" rIns="0" bIns="0" rtlCol="0"/>
            <a:lstStyle/>
            <a:p>
              <a:endParaRPr/>
            </a:p>
          </p:txBody>
        </p:sp>
      </p:grpSp>
      <p:sp>
        <p:nvSpPr>
          <p:cNvPr id="10" name="TextBox 9">
            <a:extLst>
              <a:ext uri="{FF2B5EF4-FFF2-40B4-BE49-F238E27FC236}">
                <a16:creationId xmlns:a16="http://schemas.microsoft.com/office/drawing/2014/main" id="{14FA6CA1-58CA-9192-ED15-6589038A3783}"/>
              </a:ext>
            </a:extLst>
          </p:cNvPr>
          <p:cNvSpPr txBox="1"/>
          <p:nvPr/>
        </p:nvSpPr>
        <p:spPr>
          <a:xfrm>
            <a:off x="1822636" y="5252877"/>
            <a:ext cx="14477814" cy="1843453"/>
          </a:xfrm>
          <a:prstGeom prst="rect">
            <a:avLst/>
          </a:prstGeom>
          <a:noFill/>
        </p:spPr>
        <p:txBody>
          <a:bodyPr wrap="square">
            <a:spAutoFit/>
          </a:bodyPr>
          <a:lstStyle/>
          <a:p>
            <a:pPr>
              <a:lnSpc>
                <a:spcPct val="200000"/>
              </a:lnSpc>
            </a:pPr>
            <a:r>
              <a:rPr lang="en-US" sz="2000" dirty="0"/>
              <a:t>“We are building a </a:t>
            </a:r>
            <a:r>
              <a:rPr lang="en-US" sz="2000" dirty="0">
                <a:solidFill>
                  <a:schemeClr val="tx2">
                    <a:lumMod val="60000"/>
                    <a:lumOff val="40000"/>
                  </a:schemeClr>
                </a:solidFill>
              </a:rPr>
              <a:t>centralized Power BI–based alumni engagement and analytics platform </a:t>
            </a:r>
            <a:r>
              <a:rPr lang="en-US" sz="2000" dirty="0"/>
              <a:t>for </a:t>
            </a:r>
            <a:r>
              <a:rPr lang="en-US" sz="2000" dirty="0">
                <a:solidFill>
                  <a:schemeClr val="tx2">
                    <a:lumMod val="60000"/>
                    <a:lumOff val="40000"/>
                  </a:schemeClr>
                </a:solidFill>
              </a:rPr>
              <a:t>SLU students, alumni, faculty, and employers</a:t>
            </a:r>
            <a:r>
              <a:rPr lang="en-US" sz="2000" dirty="0"/>
              <a:t> to </a:t>
            </a:r>
            <a:r>
              <a:rPr lang="en-US" sz="2000" dirty="0">
                <a:solidFill>
                  <a:schemeClr val="tx2">
                    <a:lumMod val="60000"/>
                    <a:lumOff val="40000"/>
                  </a:schemeClr>
                </a:solidFill>
              </a:rPr>
              <a:t>unify fragmented data, provide interactive dashboards, and enable predictive insights </a:t>
            </a:r>
            <a:r>
              <a:rPr lang="en-US" sz="2000" dirty="0"/>
              <a:t>using </a:t>
            </a:r>
            <a:r>
              <a:rPr lang="en-US" sz="2000" dirty="0">
                <a:solidFill>
                  <a:schemeClr val="tx2">
                    <a:lumMod val="60000"/>
                    <a:lumOff val="40000"/>
                  </a:schemeClr>
                </a:solidFill>
              </a:rPr>
              <a:t>secure ETL pipelines and embedded interfaces</a:t>
            </a:r>
            <a:r>
              <a:rPr lang="en-US" sz="2000" dirty="0"/>
              <a:t>.”</a:t>
            </a:r>
          </a:p>
        </p:txBody>
      </p:sp>
    </p:spTree>
    <p:extLst>
      <p:ext uri="{BB962C8B-B14F-4D97-AF65-F5344CB8AC3E}">
        <p14:creationId xmlns:p14="http://schemas.microsoft.com/office/powerpoint/2010/main" val="758432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89</TotalTime>
  <Words>1342</Words>
  <Application>Microsoft Office PowerPoint</Application>
  <PresentationFormat>Custom</PresentationFormat>
  <Paragraphs>120</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Week-6: Preliminary design considerations </vt:lpstr>
      <vt:lpstr>1. PROBLEM RECAP</vt:lpstr>
      <vt:lpstr>2. SOLUTION STATEMENT</vt:lpstr>
      <vt:lpstr>3. SOLUTION COMPONENTS</vt:lpstr>
      <vt:lpstr>3. SOLUTION COMPONENTS</vt:lpstr>
      <vt:lpstr>4. RESEARCH ALIGNMENT</vt:lpstr>
      <vt:lpstr>5. ASSUMPTIONS &amp; CONSTRAINTS</vt:lpstr>
      <vt:lpstr>6. ONE SENTENCE SOLUTION STATEMENT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devakibathalapalli 2024</cp:lastModifiedBy>
  <cp:revision>77</cp:revision>
  <dcterms:created xsi:type="dcterms:W3CDTF">2025-09-28T07:33:24Z</dcterms:created>
  <dcterms:modified xsi:type="dcterms:W3CDTF">2025-09-29T21:49:21Z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2025-09-23T00:00:00Z</vt:filetime>
  </property>
  <property fmtid="{D5CDD505-2E9C-101B-9397-08002B2CF9AE}" pid="3" name="LastSaved">
    <vt:filetime>2025-09-28T00:00:00Z</vt:filetime>
  </property>
</Properties>
</file>